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handoutMasterIdLst>
    <p:handoutMasterId r:id="rId20"/>
  </p:handoutMasterIdLst>
  <p:sldIdLst>
    <p:sldId id="276" r:id="rId2"/>
    <p:sldId id="281" r:id="rId3"/>
    <p:sldId id="286" r:id="rId4"/>
    <p:sldId id="287" r:id="rId5"/>
    <p:sldId id="288" r:id="rId6"/>
    <p:sldId id="278" r:id="rId7"/>
    <p:sldId id="285" r:id="rId8"/>
    <p:sldId id="282" r:id="rId9"/>
    <p:sldId id="289" r:id="rId10"/>
    <p:sldId id="290" r:id="rId11"/>
    <p:sldId id="283" r:id="rId12"/>
    <p:sldId id="291" r:id="rId13"/>
    <p:sldId id="292" r:id="rId14"/>
    <p:sldId id="293" r:id="rId15"/>
    <p:sldId id="294" r:id="rId16"/>
    <p:sldId id="295" r:id="rId17"/>
    <p:sldId id="296" r:id="rId18"/>
  </p:sldIdLst>
  <p:sldSz cx="12192000" cy="6858000"/>
  <p:notesSz cx="6877050" cy="100028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96A4D"/>
    <a:srgbClr val="00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8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B65642-02F6-4FB6-A9E5-8B881DDA4396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923EB62A-5D10-4FDB-8313-558DB05CB66B}">
      <dgm:prSet phldrT="[ข้อความ]"/>
      <dgm:spPr>
        <a:solidFill>
          <a:schemeClr val="accent1">
            <a:lumMod val="75000"/>
          </a:schemeClr>
        </a:solidFill>
        <a:ln>
          <a:noFill/>
        </a:ln>
      </dgm:spPr>
      <dgm:t>
        <a:bodyPr/>
        <a:lstStyle/>
        <a:p>
          <a:r>
            <a:rPr lang="en-US" b="1" dirty="0">
              <a:latin typeface="TH SarabunPSK" panose="020B0500040200020003" pitchFamily="34" charset="-34"/>
              <a:cs typeface="TH SarabunPSK" panose="020B0500040200020003" pitchFamily="34" charset="-34"/>
            </a:rPr>
            <a:t>Rally OTOP </a:t>
          </a:r>
          <a:r>
            <a:rPr lang="th-TH" b="1" dirty="0">
              <a:latin typeface="TH SarabunPSK" panose="020B0500040200020003" pitchFamily="34" charset="-34"/>
              <a:cs typeface="TH SarabunPSK" panose="020B0500040200020003" pitchFamily="34" charset="-34"/>
            </a:rPr>
            <a:t>ชุมชน</a:t>
          </a:r>
          <a:br>
            <a:rPr lang="th-TH" b="1" dirty="0"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en-US" b="1" dirty="0">
              <a:latin typeface="TH SarabunPSK" panose="020B0500040200020003" pitchFamily="34" charset="-34"/>
              <a:cs typeface="TH SarabunPSK" panose="020B0500040200020003" pitchFamily="34" charset="-34"/>
            </a:rPr>
            <a:t>160 </a:t>
          </a:r>
          <a:r>
            <a:rPr lang="th-TH" b="1" dirty="0">
              <a:latin typeface="TH SarabunPSK" panose="020B0500040200020003" pitchFamily="34" charset="-34"/>
              <a:cs typeface="TH SarabunPSK" panose="020B0500040200020003" pitchFamily="34" charset="-34"/>
            </a:rPr>
            <a:t>หมู่บ้าน</a:t>
          </a:r>
        </a:p>
      </dgm:t>
    </dgm:pt>
    <dgm:pt modelId="{201BCE65-D368-4464-8F6F-9A3B72285331}" type="parTrans" cxnId="{064357A9-06B3-4736-9F7E-B346D1AAFDCE}">
      <dgm:prSet/>
      <dgm:spPr/>
      <dgm:t>
        <a:bodyPr/>
        <a:lstStyle/>
        <a:p>
          <a:endParaRPr lang="th-TH"/>
        </a:p>
      </dgm:t>
    </dgm:pt>
    <dgm:pt modelId="{D5DDAC1E-D424-4B28-9E99-98C8677A4AA3}" type="sibTrans" cxnId="{064357A9-06B3-4736-9F7E-B346D1AAFDCE}">
      <dgm:prSet/>
      <dgm:spPr/>
      <dgm:t>
        <a:bodyPr/>
        <a:lstStyle/>
        <a:p>
          <a:endParaRPr lang="th-TH"/>
        </a:p>
      </dgm:t>
    </dgm:pt>
    <dgm:pt modelId="{9CC238A1-DB37-437F-BEA9-912EB9A2623C}">
      <dgm:prSet phldrT="[ข้อความ]"/>
      <dgm:spPr>
        <a:solidFill>
          <a:schemeClr val="accent1">
            <a:lumMod val="75000"/>
          </a:schemeClr>
        </a:solidFill>
        <a:ln>
          <a:noFill/>
        </a:ln>
      </dgm:spPr>
      <dgm:t>
        <a:bodyPr/>
        <a:lstStyle/>
        <a:p>
          <a:r>
            <a:rPr lang="en-US" b="1" dirty="0">
              <a:latin typeface="TH SarabunPSK" panose="020B0500040200020003" pitchFamily="34" charset="-34"/>
              <a:cs typeface="TH SarabunPSK" panose="020B0500040200020003" pitchFamily="34" charset="-34"/>
            </a:rPr>
            <a:t>Blogger </a:t>
          </a:r>
          <a:r>
            <a:rPr lang="th-TH" b="1" dirty="0">
              <a:latin typeface="TH SarabunPSK" panose="020B0500040200020003" pitchFamily="34" charset="-34"/>
              <a:cs typeface="TH SarabunPSK" panose="020B0500040200020003" pitchFamily="34" charset="-34"/>
            </a:rPr>
            <a:t>พาทัวร์ท่องเที่ยว </a:t>
          </a:r>
          <a:r>
            <a:rPr lang="en-US" b="1" dirty="0">
              <a:latin typeface="TH SarabunPSK" panose="020B0500040200020003" pitchFamily="34" charset="-34"/>
              <a:cs typeface="TH SarabunPSK" panose="020B0500040200020003" pitchFamily="34" charset="-34"/>
            </a:rPr>
            <a:t>OTOP </a:t>
          </a:r>
          <a:r>
            <a:rPr lang="th-TH" b="1" dirty="0">
              <a:latin typeface="TH SarabunPSK" panose="020B0500040200020003" pitchFamily="34" charset="-34"/>
              <a:cs typeface="TH SarabunPSK" panose="020B0500040200020003" pitchFamily="34" charset="-34"/>
            </a:rPr>
            <a:t>นวัตวิถี</a:t>
          </a:r>
          <a:br>
            <a:rPr lang="th-TH" b="1" dirty="0"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en-US" b="1" dirty="0">
              <a:latin typeface="TH SarabunPSK" panose="020B0500040200020003" pitchFamily="34" charset="-34"/>
              <a:cs typeface="TH SarabunPSK" panose="020B0500040200020003" pitchFamily="34" charset="-34"/>
            </a:rPr>
            <a:t>160 </a:t>
          </a:r>
          <a:r>
            <a:rPr lang="th-TH" b="1" dirty="0">
              <a:latin typeface="TH SarabunPSK" panose="020B0500040200020003" pitchFamily="34" charset="-34"/>
              <a:cs typeface="TH SarabunPSK" panose="020B0500040200020003" pitchFamily="34" charset="-34"/>
            </a:rPr>
            <a:t>หมู่บ้าน</a:t>
          </a:r>
        </a:p>
      </dgm:t>
    </dgm:pt>
    <dgm:pt modelId="{997C8B52-C56D-48AA-AA62-5A2921CD7DED}" type="parTrans" cxnId="{6145B19C-E1A1-46DC-B012-421A081DEE14}">
      <dgm:prSet/>
      <dgm:spPr/>
      <dgm:t>
        <a:bodyPr/>
        <a:lstStyle/>
        <a:p>
          <a:endParaRPr lang="th-TH"/>
        </a:p>
      </dgm:t>
    </dgm:pt>
    <dgm:pt modelId="{1C7D7CBA-127E-4728-B678-2A1C2655E2D6}" type="sibTrans" cxnId="{6145B19C-E1A1-46DC-B012-421A081DEE14}">
      <dgm:prSet/>
      <dgm:spPr/>
      <dgm:t>
        <a:bodyPr/>
        <a:lstStyle/>
        <a:p>
          <a:endParaRPr lang="th-TH"/>
        </a:p>
      </dgm:t>
    </dgm:pt>
    <dgm:pt modelId="{5C74BCAC-412A-4B21-B7B9-021C1FCCB6CC}">
      <dgm:prSet phldrT="[ข้อความ]"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th-TH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ชม ชิม </a:t>
          </a:r>
          <a:r>
            <a:rPr lang="th-TH" sz="30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ช็</a:t>
          </a:r>
          <a:r>
            <a:rPr lang="th-TH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อป พัก ใช้ แชะ แชร์ ที่หมู่บ้าน</a:t>
          </a:r>
        </a:p>
      </dgm:t>
    </dgm:pt>
    <dgm:pt modelId="{D4101DC5-29DC-4286-94B8-F4170B08AC3C}" type="parTrans" cxnId="{6D750881-EE7E-48BF-B402-CE3AD5C8CEF1}">
      <dgm:prSet/>
      <dgm:spPr/>
      <dgm:t>
        <a:bodyPr/>
        <a:lstStyle/>
        <a:p>
          <a:endParaRPr lang="th-TH"/>
        </a:p>
      </dgm:t>
    </dgm:pt>
    <dgm:pt modelId="{7E781527-9522-489E-9497-2F8CD0C73A0E}" type="sibTrans" cxnId="{6D750881-EE7E-48BF-B402-CE3AD5C8CEF1}">
      <dgm:prSet/>
      <dgm:spPr/>
      <dgm:t>
        <a:bodyPr/>
        <a:lstStyle/>
        <a:p>
          <a:endParaRPr lang="th-TH"/>
        </a:p>
      </dgm:t>
    </dgm:pt>
    <dgm:pt modelId="{9CF45C7D-834A-42A5-B746-2737F5EFF3FA}">
      <dgm:prSet phldrT="[ข้อความ]"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th-TH" sz="30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สร้างสรรค์งานสื่อ เชิญเที่ยวชุมชน เผยแพร่ผ่านสื่อสาธารณะ</a:t>
          </a:r>
        </a:p>
      </dgm:t>
    </dgm:pt>
    <dgm:pt modelId="{0E1FF802-FBF4-4ADD-A503-725D1E8667C4}" type="parTrans" cxnId="{35035722-CF55-4B34-8682-FFA5EF4D1905}">
      <dgm:prSet/>
      <dgm:spPr/>
      <dgm:t>
        <a:bodyPr/>
        <a:lstStyle/>
        <a:p>
          <a:endParaRPr lang="th-TH"/>
        </a:p>
      </dgm:t>
    </dgm:pt>
    <dgm:pt modelId="{64F6C8AA-39BA-4C84-BAD8-F48CCADB4641}" type="sibTrans" cxnId="{35035722-CF55-4B34-8682-FFA5EF4D1905}">
      <dgm:prSet/>
      <dgm:spPr/>
      <dgm:t>
        <a:bodyPr/>
        <a:lstStyle/>
        <a:p>
          <a:endParaRPr lang="th-TH"/>
        </a:p>
      </dgm:t>
    </dgm:pt>
    <dgm:pt modelId="{E9B332C5-8BFF-41CF-BC71-5D14929C5D4C}">
      <dgm:prSet phldrT="[ข้อความ]"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th-TH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เชิญ ผู้ประกอบการด้านการท่องเที่ยว นิสิต นักศึกษา  สื่อมวลชน ท่องเที่ยว แนะนำ  (</a:t>
          </a:r>
          <a:r>
            <a:rPr lang="th-TH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ชุมชนละ 30 คน)</a:t>
          </a:r>
        </a:p>
      </dgm:t>
    </dgm:pt>
    <dgm:pt modelId="{A6A2207E-9129-4035-9EB0-1EC926901C5F}" type="parTrans" cxnId="{A74E3EC9-4197-4559-A3A2-402B5B7FB941}">
      <dgm:prSet/>
      <dgm:spPr/>
      <dgm:t>
        <a:bodyPr/>
        <a:lstStyle/>
        <a:p>
          <a:endParaRPr lang="th-TH"/>
        </a:p>
      </dgm:t>
    </dgm:pt>
    <dgm:pt modelId="{A1BEC0CA-174E-46DE-BB37-31885FFBCD26}" type="sibTrans" cxnId="{A74E3EC9-4197-4559-A3A2-402B5B7FB941}">
      <dgm:prSet/>
      <dgm:spPr/>
      <dgm:t>
        <a:bodyPr/>
        <a:lstStyle/>
        <a:p>
          <a:endParaRPr lang="th-TH"/>
        </a:p>
      </dgm:t>
    </dgm:pt>
    <dgm:pt modelId="{27EE4A14-69FA-46FD-BDAB-5496F50C0E92}">
      <dgm:prSet phldrT="[ข้อความ]"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th-TH" sz="30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วางทีม </a:t>
          </a:r>
          <a:r>
            <a:rPr lang="en-US" sz="30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Blogger </a:t>
          </a:r>
          <a:r>
            <a:rPr lang="th-TH" sz="30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หรือ</a:t>
          </a:r>
          <a:r>
            <a:rPr lang="th-TH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สื่อมวลชนด้านการท่องเที่ยว</a:t>
          </a:r>
          <a:r>
            <a:rPr lang="en-US" sz="30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 </a:t>
          </a:r>
          <a:r>
            <a:rPr lang="th-TH" sz="30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   เข้าเยี่ยมพื้นที่</a:t>
          </a:r>
          <a:r>
            <a:rPr lang="en-US" sz="30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 </a:t>
          </a:r>
          <a:r>
            <a:rPr lang="th-TH" sz="30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บันทึกเรื่องราวชุมชน/ผลิตภัณฑ์</a:t>
          </a:r>
          <a:endParaRPr lang="th-TH" sz="30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E47441A-A34E-4336-84EE-41D43E0D3B82}" type="parTrans" cxnId="{F84DD4E3-6E28-4933-BC70-CC37F623AFC9}">
      <dgm:prSet/>
      <dgm:spPr/>
      <dgm:t>
        <a:bodyPr/>
        <a:lstStyle/>
        <a:p>
          <a:endParaRPr lang="en-US"/>
        </a:p>
      </dgm:t>
    </dgm:pt>
    <dgm:pt modelId="{76F33BD1-69B1-4CFE-954E-BB644BB5F4DE}" type="sibTrans" cxnId="{F84DD4E3-6E28-4933-BC70-CC37F623AFC9}">
      <dgm:prSet/>
      <dgm:spPr/>
      <dgm:t>
        <a:bodyPr/>
        <a:lstStyle/>
        <a:p>
          <a:endParaRPr lang="en-US"/>
        </a:p>
      </dgm:t>
    </dgm:pt>
    <dgm:pt modelId="{F32C629E-0716-44D8-BE94-AE62A58B9A17}">
      <dgm:prSet phldrT="[ข้อความ]"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endParaRPr lang="th-TH" sz="3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0F44FC8-6AEF-4579-A329-DB8C39D402FC}" type="parTrans" cxnId="{65C6B59F-367D-4648-A06E-E6D94A890878}">
      <dgm:prSet/>
      <dgm:spPr/>
      <dgm:t>
        <a:bodyPr/>
        <a:lstStyle/>
        <a:p>
          <a:endParaRPr lang="en-US"/>
        </a:p>
      </dgm:t>
    </dgm:pt>
    <dgm:pt modelId="{5B64A1B4-2283-45DC-9CED-B6BC95B40ED5}" type="sibTrans" cxnId="{65C6B59F-367D-4648-A06E-E6D94A890878}">
      <dgm:prSet/>
      <dgm:spPr/>
      <dgm:t>
        <a:bodyPr/>
        <a:lstStyle/>
        <a:p>
          <a:endParaRPr lang="en-US"/>
        </a:p>
      </dgm:t>
    </dgm:pt>
    <dgm:pt modelId="{3C721CF3-B396-4C7B-A4E0-6C38A9647736}" type="pres">
      <dgm:prSet presAssocID="{F1B65642-02F6-4FB6-A9E5-8B881DDA439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3690393-7E42-404E-9EA3-7C991184EDE8}" type="pres">
      <dgm:prSet presAssocID="{923EB62A-5D10-4FDB-8313-558DB05CB66B}" presName="linNode" presStyleCnt="0"/>
      <dgm:spPr/>
    </dgm:pt>
    <dgm:pt modelId="{6520D731-DD25-4451-9671-83ECA5271F6B}" type="pres">
      <dgm:prSet presAssocID="{923EB62A-5D10-4FDB-8313-558DB05CB66B}" presName="parentShp" presStyleLbl="node1" presStyleIdx="0" presStyleCnt="2" custScaleX="88305" custLinFactNeighborX="-1520" custLinFactNeighborY="-18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740968-BFD7-415C-A02D-EA45A57F824F}" type="pres">
      <dgm:prSet presAssocID="{923EB62A-5D10-4FDB-8313-558DB05CB66B}" presName="childShp" presStyleLbl="bgAccFollowNode1" presStyleIdx="0" presStyleCnt="2" custScaleX="106148" custScaleY="120560" custLinFactY="15817" custLinFactNeighborX="995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A7A77D-7715-441D-A1CF-2A95F5C86419}" type="pres">
      <dgm:prSet presAssocID="{D5DDAC1E-D424-4B28-9E99-98C8677A4AA3}" presName="spacing" presStyleCnt="0"/>
      <dgm:spPr/>
    </dgm:pt>
    <dgm:pt modelId="{C6DAE06B-A892-4D9C-95F1-1D26AC7E2482}" type="pres">
      <dgm:prSet presAssocID="{9CC238A1-DB37-437F-BEA9-912EB9A2623C}" presName="linNode" presStyleCnt="0"/>
      <dgm:spPr/>
    </dgm:pt>
    <dgm:pt modelId="{CB3EDF92-AA57-4CAB-8704-FB120A57F18F}" type="pres">
      <dgm:prSet presAssocID="{9CC238A1-DB37-437F-BEA9-912EB9A2623C}" presName="parentShp" presStyleLbl="node1" presStyleIdx="1" presStyleCnt="2" custScaleX="87724" custLinFactNeighborX="-632" custLinFactNeighborY="-82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1335D4-C62E-486D-AE1F-FA244BC8737A}" type="pres">
      <dgm:prSet presAssocID="{9CC238A1-DB37-437F-BEA9-912EB9A2623C}" presName="childShp" presStyleLbl="bgAccFollowNode1" presStyleIdx="1" presStyleCnt="2" custScaleX="106092" custScaleY="122036" custLinFactY="-23263" custLinFactNeighborX="6597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2AF699-5286-462B-B4A5-C9F6EE3E5E09}" type="presOf" srcId="{5C74BCAC-412A-4B21-B7B9-021C1FCCB6CC}" destId="{A41335D4-C62E-486D-AE1F-FA244BC8737A}" srcOrd="0" destOrd="1" presId="urn:microsoft.com/office/officeart/2005/8/layout/vList6"/>
    <dgm:cxn modelId="{819516C3-DD15-4266-A93B-5D48D9BC7E86}" type="presOf" srcId="{923EB62A-5D10-4FDB-8313-558DB05CB66B}" destId="{6520D731-DD25-4451-9671-83ECA5271F6B}" srcOrd="0" destOrd="0" presId="urn:microsoft.com/office/officeart/2005/8/layout/vList6"/>
    <dgm:cxn modelId="{35035722-CF55-4B34-8682-FFA5EF4D1905}" srcId="{923EB62A-5D10-4FDB-8313-558DB05CB66B}" destId="{9CF45C7D-834A-42A5-B746-2737F5EFF3FA}" srcOrd="1" destOrd="0" parTransId="{0E1FF802-FBF4-4ADD-A503-725D1E8667C4}" sibTransId="{64F6C8AA-39BA-4C84-BAD8-F48CCADB4641}"/>
    <dgm:cxn modelId="{6D750881-EE7E-48BF-B402-CE3AD5C8CEF1}" srcId="{9CC238A1-DB37-437F-BEA9-912EB9A2623C}" destId="{5C74BCAC-412A-4B21-B7B9-021C1FCCB6CC}" srcOrd="1" destOrd="0" parTransId="{D4101DC5-29DC-4286-94B8-F4170B08AC3C}" sibTransId="{7E781527-9522-489E-9497-2F8CD0C73A0E}"/>
    <dgm:cxn modelId="{A74E3EC9-4197-4559-A3A2-402B5B7FB941}" srcId="{9CC238A1-DB37-437F-BEA9-912EB9A2623C}" destId="{E9B332C5-8BFF-41CF-BC71-5D14929C5D4C}" srcOrd="0" destOrd="0" parTransId="{A6A2207E-9129-4035-9EB0-1EC926901C5F}" sibTransId="{A1BEC0CA-174E-46DE-BB37-31885FFBCD26}"/>
    <dgm:cxn modelId="{65C6B59F-367D-4648-A06E-E6D94A890878}" srcId="{9CC238A1-DB37-437F-BEA9-912EB9A2623C}" destId="{F32C629E-0716-44D8-BE94-AE62A58B9A17}" srcOrd="2" destOrd="0" parTransId="{90F44FC8-6AEF-4579-A329-DB8C39D402FC}" sibTransId="{5B64A1B4-2283-45DC-9CED-B6BC95B40ED5}"/>
    <dgm:cxn modelId="{194D375D-F082-40C9-8D8D-02120C7D9A77}" type="presOf" srcId="{F32C629E-0716-44D8-BE94-AE62A58B9A17}" destId="{A41335D4-C62E-486D-AE1F-FA244BC8737A}" srcOrd="0" destOrd="2" presId="urn:microsoft.com/office/officeart/2005/8/layout/vList6"/>
    <dgm:cxn modelId="{26DF2FB1-18B4-48C8-B68C-115FB32FA7AC}" type="presOf" srcId="{9CC238A1-DB37-437F-BEA9-912EB9A2623C}" destId="{CB3EDF92-AA57-4CAB-8704-FB120A57F18F}" srcOrd="0" destOrd="0" presId="urn:microsoft.com/office/officeart/2005/8/layout/vList6"/>
    <dgm:cxn modelId="{35FA3768-68D5-4468-9836-1F18A6816942}" type="presOf" srcId="{27EE4A14-69FA-46FD-BDAB-5496F50C0E92}" destId="{CD740968-BFD7-415C-A02D-EA45A57F824F}" srcOrd="0" destOrd="0" presId="urn:microsoft.com/office/officeart/2005/8/layout/vList6"/>
    <dgm:cxn modelId="{6145B19C-E1A1-46DC-B012-421A081DEE14}" srcId="{F1B65642-02F6-4FB6-A9E5-8B881DDA4396}" destId="{9CC238A1-DB37-437F-BEA9-912EB9A2623C}" srcOrd="1" destOrd="0" parTransId="{997C8B52-C56D-48AA-AA62-5A2921CD7DED}" sibTransId="{1C7D7CBA-127E-4728-B678-2A1C2655E2D6}"/>
    <dgm:cxn modelId="{F84DD4E3-6E28-4933-BC70-CC37F623AFC9}" srcId="{923EB62A-5D10-4FDB-8313-558DB05CB66B}" destId="{27EE4A14-69FA-46FD-BDAB-5496F50C0E92}" srcOrd="0" destOrd="0" parTransId="{1E47441A-A34E-4336-84EE-41D43E0D3B82}" sibTransId="{76F33BD1-69B1-4CFE-954E-BB644BB5F4DE}"/>
    <dgm:cxn modelId="{E2B37886-FC74-4ECF-A2BC-FA937A241A02}" type="presOf" srcId="{F1B65642-02F6-4FB6-A9E5-8B881DDA4396}" destId="{3C721CF3-B396-4C7B-A4E0-6C38A9647736}" srcOrd="0" destOrd="0" presId="urn:microsoft.com/office/officeart/2005/8/layout/vList6"/>
    <dgm:cxn modelId="{E82F41C8-6B53-42FE-B650-B17EE564911D}" type="presOf" srcId="{9CF45C7D-834A-42A5-B746-2737F5EFF3FA}" destId="{CD740968-BFD7-415C-A02D-EA45A57F824F}" srcOrd="0" destOrd="1" presId="urn:microsoft.com/office/officeart/2005/8/layout/vList6"/>
    <dgm:cxn modelId="{28B009CE-A876-4E49-8C7A-56FB8E805D0C}" type="presOf" srcId="{E9B332C5-8BFF-41CF-BC71-5D14929C5D4C}" destId="{A41335D4-C62E-486D-AE1F-FA244BC8737A}" srcOrd="0" destOrd="0" presId="urn:microsoft.com/office/officeart/2005/8/layout/vList6"/>
    <dgm:cxn modelId="{064357A9-06B3-4736-9F7E-B346D1AAFDCE}" srcId="{F1B65642-02F6-4FB6-A9E5-8B881DDA4396}" destId="{923EB62A-5D10-4FDB-8313-558DB05CB66B}" srcOrd="0" destOrd="0" parTransId="{201BCE65-D368-4464-8F6F-9A3B72285331}" sibTransId="{D5DDAC1E-D424-4B28-9E99-98C8677A4AA3}"/>
    <dgm:cxn modelId="{4FC2B9AC-092C-4ADE-9BD1-804D93840459}" type="presParOf" srcId="{3C721CF3-B396-4C7B-A4E0-6C38A9647736}" destId="{83690393-7E42-404E-9EA3-7C991184EDE8}" srcOrd="0" destOrd="0" presId="urn:microsoft.com/office/officeart/2005/8/layout/vList6"/>
    <dgm:cxn modelId="{69C28C2B-78A0-4A36-B1B9-BA48378C2D78}" type="presParOf" srcId="{83690393-7E42-404E-9EA3-7C991184EDE8}" destId="{6520D731-DD25-4451-9671-83ECA5271F6B}" srcOrd="0" destOrd="0" presId="urn:microsoft.com/office/officeart/2005/8/layout/vList6"/>
    <dgm:cxn modelId="{F31DE924-DBD1-4387-A641-45255BED87BF}" type="presParOf" srcId="{83690393-7E42-404E-9EA3-7C991184EDE8}" destId="{CD740968-BFD7-415C-A02D-EA45A57F824F}" srcOrd="1" destOrd="0" presId="urn:microsoft.com/office/officeart/2005/8/layout/vList6"/>
    <dgm:cxn modelId="{065333C5-49A2-449B-9158-7C17A345C48B}" type="presParOf" srcId="{3C721CF3-B396-4C7B-A4E0-6C38A9647736}" destId="{5BA7A77D-7715-441D-A1CF-2A95F5C86419}" srcOrd="1" destOrd="0" presId="urn:microsoft.com/office/officeart/2005/8/layout/vList6"/>
    <dgm:cxn modelId="{0A72D623-FEE4-4597-ABA3-688150268A95}" type="presParOf" srcId="{3C721CF3-B396-4C7B-A4E0-6C38A9647736}" destId="{C6DAE06B-A892-4D9C-95F1-1D26AC7E2482}" srcOrd="2" destOrd="0" presId="urn:microsoft.com/office/officeart/2005/8/layout/vList6"/>
    <dgm:cxn modelId="{B641CF69-4B60-4553-9B90-1834015DE91F}" type="presParOf" srcId="{C6DAE06B-A892-4D9C-95F1-1D26AC7E2482}" destId="{CB3EDF92-AA57-4CAB-8704-FB120A57F18F}" srcOrd="0" destOrd="0" presId="urn:microsoft.com/office/officeart/2005/8/layout/vList6"/>
    <dgm:cxn modelId="{A969AE13-A68F-480D-8B50-0CCD19B12DC1}" type="presParOf" srcId="{C6DAE06B-A892-4D9C-95F1-1D26AC7E2482}" destId="{A41335D4-C62E-486D-AE1F-FA244BC8737A}" srcOrd="1" destOrd="0" presId="urn:microsoft.com/office/officeart/2005/8/layout/vList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D33B19-E07B-4ADC-B090-0FB3F1DC427F}" type="doc">
      <dgm:prSet loTypeId="urn:microsoft.com/office/officeart/2005/8/layout/pyramid2" loCatId="pyramid" qsTypeId="urn:microsoft.com/office/officeart/2005/8/quickstyle/simple1" qsCatId="simple" csTypeId="urn:microsoft.com/office/officeart/2005/8/colors/accent0_3" csCatId="mainScheme" phldr="1"/>
      <dgm:spPr/>
    </dgm:pt>
    <dgm:pt modelId="{E5EB7989-D3AC-497D-BCBC-36189BFA33DF}">
      <dgm:prSet phldrT="[ข้อความ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sz="2000" b="1" dirty="0">
              <a:latin typeface="EucrosiaUPC" panose="02020603050405020304" pitchFamily="18" charset="-34"/>
              <a:cs typeface="EucrosiaUPC" panose="02020603050405020304" pitchFamily="18" charset="-34"/>
            </a:rPr>
            <a:t>50</a:t>
          </a:r>
          <a:endParaRPr lang="th-TH" sz="2000" b="1" dirty="0">
            <a:latin typeface="EucrosiaUPC" panose="02020603050405020304" pitchFamily="18" charset="-34"/>
            <a:cs typeface="EucrosiaUPC" panose="02020603050405020304" pitchFamily="18" charset="-34"/>
          </a:endParaRPr>
        </a:p>
      </dgm:t>
    </dgm:pt>
    <dgm:pt modelId="{700ECAF1-6E18-4EA0-A0B7-62131ABC2764}" type="parTrans" cxnId="{C7E31FB6-B67B-4369-9844-D8DFE861458F}">
      <dgm:prSet/>
      <dgm:spPr/>
      <dgm:t>
        <a:bodyPr/>
        <a:lstStyle/>
        <a:p>
          <a:endParaRPr lang="th-TH">
            <a:latin typeface="EucrosiaUPC" panose="02020603050405020304" pitchFamily="18" charset="-34"/>
            <a:cs typeface="EucrosiaUPC" panose="02020603050405020304" pitchFamily="18" charset="-34"/>
          </a:endParaRPr>
        </a:p>
      </dgm:t>
    </dgm:pt>
    <dgm:pt modelId="{6FA0645F-7AF2-4E25-BCE6-40D7A95091AC}" type="sibTrans" cxnId="{C7E31FB6-B67B-4369-9844-D8DFE861458F}">
      <dgm:prSet/>
      <dgm:spPr/>
      <dgm:t>
        <a:bodyPr/>
        <a:lstStyle/>
        <a:p>
          <a:endParaRPr lang="th-TH">
            <a:latin typeface="EucrosiaUPC" panose="02020603050405020304" pitchFamily="18" charset="-34"/>
            <a:cs typeface="EucrosiaUPC" panose="02020603050405020304" pitchFamily="18" charset="-34"/>
          </a:endParaRPr>
        </a:p>
      </dgm:t>
    </dgm:pt>
    <dgm:pt modelId="{CD7B7ED0-EB61-438C-B7CB-9F5E6C06496E}">
      <dgm:prSet phldrT="[ข้อความ]"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2000" b="1" dirty="0">
              <a:latin typeface="EucrosiaUPC" panose="02020603050405020304" pitchFamily="18" charset="-34"/>
              <a:cs typeface="EucrosiaUPC" panose="02020603050405020304" pitchFamily="18" charset="-34"/>
            </a:rPr>
            <a:t>160</a:t>
          </a:r>
          <a:endParaRPr lang="th-TH" sz="2000" b="1" dirty="0">
            <a:latin typeface="EucrosiaUPC" panose="02020603050405020304" pitchFamily="18" charset="-34"/>
            <a:cs typeface="EucrosiaUPC" panose="02020603050405020304" pitchFamily="18" charset="-34"/>
          </a:endParaRPr>
        </a:p>
      </dgm:t>
    </dgm:pt>
    <dgm:pt modelId="{144C5DD0-B229-4B5A-9A64-84774C27FE34}" type="parTrans" cxnId="{81A267F0-729E-4A24-9550-CA1FB8357656}">
      <dgm:prSet/>
      <dgm:spPr/>
      <dgm:t>
        <a:bodyPr/>
        <a:lstStyle/>
        <a:p>
          <a:endParaRPr lang="th-TH">
            <a:latin typeface="EucrosiaUPC" panose="02020603050405020304" pitchFamily="18" charset="-34"/>
            <a:cs typeface="EucrosiaUPC" panose="02020603050405020304" pitchFamily="18" charset="-34"/>
          </a:endParaRPr>
        </a:p>
      </dgm:t>
    </dgm:pt>
    <dgm:pt modelId="{38EEDA31-9754-4364-8C71-A530469D5B00}" type="sibTrans" cxnId="{81A267F0-729E-4A24-9550-CA1FB8357656}">
      <dgm:prSet/>
      <dgm:spPr/>
      <dgm:t>
        <a:bodyPr/>
        <a:lstStyle/>
        <a:p>
          <a:endParaRPr lang="th-TH">
            <a:latin typeface="EucrosiaUPC" panose="02020603050405020304" pitchFamily="18" charset="-34"/>
            <a:cs typeface="EucrosiaUPC" panose="02020603050405020304" pitchFamily="18" charset="-34"/>
          </a:endParaRPr>
        </a:p>
      </dgm:t>
    </dgm:pt>
    <dgm:pt modelId="{4662E013-1E6D-4C64-9618-8B9ED241C558}">
      <dgm:prSet phldrT="[ข้อความ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2000" b="1" dirty="0">
              <a:latin typeface="EucrosiaUPC" panose="02020603050405020304" pitchFamily="18" charset="-34"/>
              <a:cs typeface="EucrosiaUPC" panose="02020603050405020304" pitchFamily="18" charset="-34"/>
            </a:rPr>
            <a:t>3,273</a:t>
          </a:r>
          <a:endParaRPr lang="th-TH" sz="2000" b="1" dirty="0">
            <a:latin typeface="EucrosiaUPC" panose="02020603050405020304" pitchFamily="18" charset="-34"/>
            <a:cs typeface="EucrosiaUPC" panose="02020603050405020304" pitchFamily="18" charset="-34"/>
          </a:endParaRPr>
        </a:p>
      </dgm:t>
    </dgm:pt>
    <dgm:pt modelId="{706C4C04-F44A-4291-B962-6771EC586E09}" type="parTrans" cxnId="{0DE44220-E845-43E4-A937-4B21BEBA3777}">
      <dgm:prSet/>
      <dgm:spPr/>
      <dgm:t>
        <a:bodyPr/>
        <a:lstStyle/>
        <a:p>
          <a:endParaRPr lang="th-TH">
            <a:latin typeface="EucrosiaUPC" panose="02020603050405020304" pitchFamily="18" charset="-34"/>
            <a:cs typeface="EucrosiaUPC" panose="02020603050405020304" pitchFamily="18" charset="-34"/>
          </a:endParaRPr>
        </a:p>
      </dgm:t>
    </dgm:pt>
    <dgm:pt modelId="{13B09103-7860-480A-9784-93564327765C}" type="sibTrans" cxnId="{0DE44220-E845-43E4-A937-4B21BEBA3777}">
      <dgm:prSet/>
      <dgm:spPr/>
      <dgm:t>
        <a:bodyPr/>
        <a:lstStyle/>
        <a:p>
          <a:endParaRPr lang="th-TH">
            <a:latin typeface="EucrosiaUPC" panose="02020603050405020304" pitchFamily="18" charset="-34"/>
            <a:cs typeface="EucrosiaUPC" panose="02020603050405020304" pitchFamily="18" charset="-34"/>
          </a:endParaRPr>
        </a:p>
      </dgm:t>
    </dgm:pt>
    <dgm:pt modelId="{2FBFF8E8-77D0-4F99-AA91-C15946E290BF}" type="pres">
      <dgm:prSet presAssocID="{4AD33B19-E07B-4ADC-B090-0FB3F1DC427F}" presName="compositeShape" presStyleCnt="0">
        <dgm:presLayoutVars>
          <dgm:dir/>
          <dgm:resizeHandles/>
        </dgm:presLayoutVars>
      </dgm:prSet>
      <dgm:spPr/>
    </dgm:pt>
    <dgm:pt modelId="{74C2181F-25A7-4CB1-B7C0-BBF7092CECA3}" type="pres">
      <dgm:prSet presAssocID="{4AD33B19-E07B-4ADC-B090-0FB3F1DC427F}" presName="pyramid" presStyleLbl="node1" presStyleIdx="0" presStyleCnt="1" custScaleX="129044" custLinFactNeighborX="1171"/>
      <dgm:spPr/>
    </dgm:pt>
    <dgm:pt modelId="{35458657-1BF5-458A-A351-B6413FBD2CD0}" type="pres">
      <dgm:prSet presAssocID="{4AD33B19-E07B-4ADC-B090-0FB3F1DC427F}" presName="theList" presStyleCnt="0"/>
      <dgm:spPr/>
    </dgm:pt>
    <dgm:pt modelId="{4C01FA7D-CB5A-4C64-8AB7-605FA0B83FEE}" type="pres">
      <dgm:prSet presAssocID="{E5EB7989-D3AC-497D-BCBC-36189BFA33DF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221C58-25D0-46E4-8B13-844C70F61EA7}" type="pres">
      <dgm:prSet presAssocID="{E5EB7989-D3AC-497D-BCBC-36189BFA33DF}" presName="aSpace" presStyleCnt="0"/>
      <dgm:spPr/>
    </dgm:pt>
    <dgm:pt modelId="{B0E3BF75-8D0A-4FA9-90AC-7DB598954043}" type="pres">
      <dgm:prSet presAssocID="{CD7B7ED0-EB61-438C-B7CB-9F5E6C06496E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9FBEBB-5AFC-41F8-B203-6662A899A6D8}" type="pres">
      <dgm:prSet presAssocID="{CD7B7ED0-EB61-438C-B7CB-9F5E6C06496E}" presName="aSpace" presStyleCnt="0"/>
      <dgm:spPr/>
    </dgm:pt>
    <dgm:pt modelId="{64920B44-39C7-4500-BC2B-E6AFB04A0B6D}" type="pres">
      <dgm:prSet presAssocID="{4662E013-1E6D-4C64-9618-8B9ED241C55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FC5839-8A54-4414-B48B-4B9CCA6552AD}" type="pres">
      <dgm:prSet presAssocID="{4662E013-1E6D-4C64-9618-8B9ED241C558}" presName="aSpace" presStyleCnt="0"/>
      <dgm:spPr/>
    </dgm:pt>
  </dgm:ptLst>
  <dgm:cxnLst>
    <dgm:cxn modelId="{F74115A2-02DC-4D5B-A5EC-A94630317ABD}" type="presOf" srcId="{E5EB7989-D3AC-497D-BCBC-36189BFA33DF}" destId="{4C01FA7D-CB5A-4C64-8AB7-605FA0B83FEE}" srcOrd="0" destOrd="0" presId="urn:microsoft.com/office/officeart/2005/8/layout/pyramid2"/>
    <dgm:cxn modelId="{F958EE80-7D9C-44CA-A51D-CD3ACCB0477D}" type="presOf" srcId="{4662E013-1E6D-4C64-9618-8B9ED241C558}" destId="{64920B44-39C7-4500-BC2B-E6AFB04A0B6D}" srcOrd="0" destOrd="0" presId="urn:microsoft.com/office/officeart/2005/8/layout/pyramid2"/>
    <dgm:cxn modelId="{C7E31FB6-B67B-4369-9844-D8DFE861458F}" srcId="{4AD33B19-E07B-4ADC-B090-0FB3F1DC427F}" destId="{E5EB7989-D3AC-497D-BCBC-36189BFA33DF}" srcOrd="0" destOrd="0" parTransId="{700ECAF1-6E18-4EA0-A0B7-62131ABC2764}" sibTransId="{6FA0645F-7AF2-4E25-BCE6-40D7A95091AC}"/>
    <dgm:cxn modelId="{0DE44220-E845-43E4-A937-4B21BEBA3777}" srcId="{4AD33B19-E07B-4ADC-B090-0FB3F1DC427F}" destId="{4662E013-1E6D-4C64-9618-8B9ED241C558}" srcOrd="2" destOrd="0" parTransId="{706C4C04-F44A-4291-B962-6771EC586E09}" sibTransId="{13B09103-7860-480A-9784-93564327765C}"/>
    <dgm:cxn modelId="{0E38E100-CA99-4B78-819E-F393EB998702}" type="presOf" srcId="{4AD33B19-E07B-4ADC-B090-0FB3F1DC427F}" destId="{2FBFF8E8-77D0-4F99-AA91-C15946E290BF}" srcOrd="0" destOrd="0" presId="urn:microsoft.com/office/officeart/2005/8/layout/pyramid2"/>
    <dgm:cxn modelId="{81A267F0-729E-4A24-9550-CA1FB8357656}" srcId="{4AD33B19-E07B-4ADC-B090-0FB3F1DC427F}" destId="{CD7B7ED0-EB61-438C-B7CB-9F5E6C06496E}" srcOrd="1" destOrd="0" parTransId="{144C5DD0-B229-4B5A-9A64-84774C27FE34}" sibTransId="{38EEDA31-9754-4364-8C71-A530469D5B00}"/>
    <dgm:cxn modelId="{794F168A-D813-4918-BD00-B2C96F6E9CCD}" type="presOf" srcId="{CD7B7ED0-EB61-438C-B7CB-9F5E6C06496E}" destId="{B0E3BF75-8D0A-4FA9-90AC-7DB598954043}" srcOrd="0" destOrd="0" presId="urn:microsoft.com/office/officeart/2005/8/layout/pyramid2"/>
    <dgm:cxn modelId="{A10FC18B-FA20-46BA-890F-CF1DDE946C5B}" type="presParOf" srcId="{2FBFF8E8-77D0-4F99-AA91-C15946E290BF}" destId="{74C2181F-25A7-4CB1-B7C0-BBF7092CECA3}" srcOrd="0" destOrd="0" presId="urn:microsoft.com/office/officeart/2005/8/layout/pyramid2"/>
    <dgm:cxn modelId="{B6209C5D-02C7-4898-BBC8-8088BA29AAF5}" type="presParOf" srcId="{2FBFF8E8-77D0-4F99-AA91-C15946E290BF}" destId="{35458657-1BF5-458A-A351-B6413FBD2CD0}" srcOrd="1" destOrd="0" presId="urn:microsoft.com/office/officeart/2005/8/layout/pyramid2"/>
    <dgm:cxn modelId="{D515406C-CB1B-4617-AD15-D126E6818069}" type="presParOf" srcId="{35458657-1BF5-458A-A351-B6413FBD2CD0}" destId="{4C01FA7D-CB5A-4C64-8AB7-605FA0B83FEE}" srcOrd="0" destOrd="0" presId="urn:microsoft.com/office/officeart/2005/8/layout/pyramid2"/>
    <dgm:cxn modelId="{F7CD167E-70AC-4533-BD97-6E51FA0C5381}" type="presParOf" srcId="{35458657-1BF5-458A-A351-B6413FBD2CD0}" destId="{A0221C58-25D0-46E4-8B13-844C70F61EA7}" srcOrd="1" destOrd="0" presId="urn:microsoft.com/office/officeart/2005/8/layout/pyramid2"/>
    <dgm:cxn modelId="{A60780DE-3BB3-4052-970D-93ECF93D4C8E}" type="presParOf" srcId="{35458657-1BF5-458A-A351-B6413FBD2CD0}" destId="{B0E3BF75-8D0A-4FA9-90AC-7DB598954043}" srcOrd="2" destOrd="0" presId="urn:microsoft.com/office/officeart/2005/8/layout/pyramid2"/>
    <dgm:cxn modelId="{5D74663C-9470-498F-9E2E-D3ED43E290FB}" type="presParOf" srcId="{35458657-1BF5-458A-A351-B6413FBD2CD0}" destId="{579FBEBB-5AFC-41F8-B203-6662A899A6D8}" srcOrd="3" destOrd="0" presId="urn:microsoft.com/office/officeart/2005/8/layout/pyramid2"/>
    <dgm:cxn modelId="{A3F5147B-9CA5-424F-BCAA-692A85E58719}" type="presParOf" srcId="{35458657-1BF5-458A-A351-B6413FBD2CD0}" destId="{64920B44-39C7-4500-BC2B-E6AFB04A0B6D}" srcOrd="4" destOrd="0" presId="urn:microsoft.com/office/officeart/2005/8/layout/pyramid2"/>
    <dgm:cxn modelId="{AA8F3821-6580-45D8-9FF7-586752D40981}" type="presParOf" srcId="{35458657-1BF5-458A-A351-B6413FBD2CD0}" destId="{3BFC5839-8A54-4414-B48B-4B9CCA6552AD}" srcOrd="5" destOrd="0" presId="urn:microsoft.com/office/officeart/2005/8/layout/pyramid2"/>
  </dgm:cxnLst>
  <dgm:bg/>
  <dgm:whole/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740968-BFD7-415C-A02D-EA45A57F824F}">
      <dsp:nvSpPr>
        <dsp:cNvPr id="0" name=""/>
        <dsp:cNvSpPr/>
      </dsp:nvSpPr>
      <dsp:spPr>
        <a:xfrm>
          <a:off x="3672932" y="2073267"/>
          <a:ext cx="6442004" cy="215590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0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วางทีม </a:t>
          </a:r>
          <a:r>
            <a:rPr lang="en-US" sz="30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Blogger </a:t>
          </a:r>
          <a:r>
            <a:rPr lang="th-TH" sz="30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หรือ</a:t>
          </a:r>
          <a:r>
            <a:rPr lang="th-TH" sz="3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สื่อมวลชนด้านการท่องเที่ยว</a:t>
          </a:r>
          <a:r>
            <a:rPr lang="en-US" sz="30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 </a:t>
          </a:r>
          <a:r>
            <a:rPr lang="th-TH" sz="30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   เข้าเยี่ยมพื้นที่</a:t>
          </a:r>
          <a:r>
            <a:rPr lang="en-US" sz="30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 </a:t>
          </a:r>
          <a:r>
            <a:rPr lang="th-TH" sz="30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บันทึกเรื่องราวชุมชน/ผลิตภัณฑ์</a:t>
          </a:r>
          <a:endParaRPr lang="th-TH" sz="30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0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สร้างสรรค์งานสื่อ เชิญเที่ยวชุมชน เผยแพร่ผ่านสื่อสาธารณะ</a:t>
          </a:r>
        </a:p>
      </dsp:txBody>
      <dsp:txXfrm>
        <a:off x="3672932" y="2342755"/>
        <a:ext cx="5633539" cy="1616930"/>
      </dsp:txXfrm>
    </dsp:sp>
    <dsp:sp modelId="{6520D731-DD25-4451-9671-83ECA5271F6B}">
      <dsp:nvSpPr>
        <dsp:cNvPr id="0" name=""/>
        <dsp:cNvSpPr/>
      </dsp:nvSpPr>
      <dsp:spPr>
        <a:xfrm>
          <a:off x="0" y="153391"/>
          <a:ext cx="3572755" cy="1788243"/>
        </a:xfrm>
        <a:prstGeom prst="roundRect">
          <a:avLst/>
        </a:prstGeom>
        <a:solidFill>
          <a:schemeClr val="accent1">
            <a:lumMod val="75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dirty="0">
              <a:latin typeface="TH SarabunPSK" panose="020B0500040200020003" pitchFamily="34" charset="-34"/>
              <a:cs typeface="TH SarabunPSK" panose="020B0500040200020003" pitchFamily="34" charset="-34"/>
            </a:rPr>
            <a:t>Rally OTOP </a:t>
          </a:r>
          <a:r>
            <a:rPr lang="th-TH" sz="3500" b="1" kern="1200" dirty="0">
              <a:latin typeface="TH SarabunPSK" panose="020B0500040200020003" pitchFamily="34" charset="-34"/>
              <a:cs typeface="TH SarabunPSK" panose="020B0500040200020003" pitchFamily="34" charset="-34"/>
            </a:rPr>
            <a:t>ชุมชน</a:t>
          </a:r>
          <a:br>
            <a:rPr lang="th-TH" sz="3500" b="1" kern="1200" dirty="0"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en-US" sz="3500" b="1" kern="1200" dirty="0">
              <a:latin typeface="TH SarabunPSK" panose="020B0500040200020003" pitchFamily="34" charset="-34"/>
              <a:cs typeface="TH SarabunPSK" panose="020B0500040200020003" pitchFamily="34" charset="-34"/>
            </a:rPr>
            <a:t>160 </a:t>
          </a:r>
          <a:r>
            <a:rPr lang="th-TH" sz="3500" b="1" kern="1200" dirty="0">
              <a:latin typeface="TH SarabunPSK" panose="020B0500040200020003" pitchFamily="34" charset="-34"/>
              <a:cs typeface="TH SarabunPSK" panose="020B0500040200020003" pitchFamily="34" charset="-34"/>
            </a:rPr>
            <a:t>หมู่บ้าน</a:t>
          </a:r>
        </a:p>
      </dsp:txBody>
      <dsp:txXfrm>
        <a:off x="87295" y="240686"/>
        <a:ext cx="3398165" cy="1613653"/>
      </dsp:txXfrm>
    </dsp:sp>
    <dsp:sp modelId="{A41335D4-C62E-486D-AE1F-FA244BC8737A}">
      <dsp:nvSpPr>
        <dsp:cNvPr id="0" name=""/>
        <dsp:cNvSpPr/>
      </dsp:nvSpPr>
      <dsp:spPr>
        <a:xfrm>
          <a:off x="3689700" y="132665"/>
          <a:ext cx="6444899" cy="218230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เชิญ ผู้ประกอบการด้านการท่องเที่ยว นิสิต นักศึกษา  สื่อมวลชน ท่องเที่ยว แนะนำ  (</a:t>
          </a:r>
          <a:r>
            <a:rPr lang="th-TH" sz="3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ชุมชนละ 30 คน)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ชม ชิม </a:t>
          </a:r>
          <a:r>
            <a:rPr lang="th-TH" sz="30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ช็</a:t>
          </a:r>
          <a:r>
            <a:rPr lang="th-TH" sz="3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rPr>
            <a:t>อป พัก ใช้ แชะ แชร์ ที่หมู่บ้าน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h-TH" sz="3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3689700" y="405453"/>
        <a:ext cx="5626536" cy="1636725"/>
      </dsp:txXfrm>
    </dsp:sp>
    <dsp:sp modelId="{CB3EDF92-AA57-4CAB-8704-FB120A57F18F}">
      <dsp:nvSpPr>
        <dsp:cNvPr id="0" name=""/>
        <dsp:cNvSpPr/>
      </dsp:nvSpPr>
      <dsp:spPr>
        <a:xfrm>
          <a:off x="30098" y="2385942"/>
          <a:ext cx="3552717" cy="1788243"/>
        </a:xfrm>
        <a:prstGeom prst="roundRect">
          <a:avLst/>
        </a:prstGeom>
        <a:solidFill>
          <a:schemeClr val="accent1">
            <a:lumMod val="75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dirty="0">
              <a:latin typeface="TH SarabunPSK" panose="020B0500040200020003" pitchFamily="34" charset="-34"/>
              <a:cs typeface="TH SarabunPSK" panose="020B0500040200020003" pitchFamily="34" charset="-34"/>
            </a:rPr>
            <a:t>Blogger </a:t>
          </a:r>
          <a:r>
            <a:rPr lang="th-TH" sz="3500" b="1" kern="1200" dirty="0">
              <a:latin typeface="TH SarabunPSK" panose="020B0500040200020003" pitchFamily="34" charset="-34"/>
              <a:cs typeface="TH SarabunPSK" panose="020B0500040200020003" pitchFamily="34" charset="-34"/>
            </a:rPr>
            <a:t>พาทัวร์ท่องเที่ยว </a:t>
          </a:r>
          <a:r>
            <a:rPr lang="en-US" sz="3500" b="1" kern="1200" dirty="0">
              <a:latin typeface="TH SarabunPSK" panose="020B0500040200020003" pitchFamily="34" charset="-34"/>
              <a:cs typeface="TH SarabunPSK" panose="020B0500040200020003" pitchFamily="34" charset="-34"/>
            </a:rPr>
            <a:t>OTOP </a:t>
          </a:r>
          <a:r>
            <a:rPr lang="th-TH" sz="3500" b="1" kern="1200" dirty="0">
              <a:latin typeface="TH SarabunPSK" panose="020B0500040200020003" pitchFamily="34" charset="-34"/>
              <a:cs typeface="TH SarabunPSK" panose="020B0500040200020003" pitchFamily="34" charset="-34"/>
            </a:rPr>
            <a:t>นวัตวิถี</a:t>
          </a:r>
          <a:br>
            <a:rPr lang="th-TH" sz="3500" b="1" kern="1200" dirty="0"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en-US" sz="3500" b="1" kern="1200" dirty="0">
              <a:latin typeface="TH SarabunPSK" panose="020B0500040200020003" pitchFamily="34" charset="-34"/>
              <a:cs typeface="TH SarabunPSK" panose="020B0500040200020003" pitchFamily="34" charset="-34"/>
            </a:rPr>
            <a:t>160 </a:t>
          </a:r>
          <a:r>
            <a:rPr lang="th-TH" sz="3500" b="1" kern="1200" dirty="0">
              <a:latin typeface="TH SarabunPSK" panose="020B0500040200020003" pitchFamily="34" charset="-34"/>
              <a:cs typeface="TH SarabunPSK" panose="020B0500040200020003" pitchFamily="34" charset="-34"/>
            </a:rPr>
            <a:t>หมู่บ้าน</a:t>
          </a:r>
        </a:p>
      </dsp:txBody>
      <dsp:txXfrm>
        <a:off x="117393" y="2473237"/>
        <a:ext cx="3378127" cy="16136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5725" y="0"/>
            <a:ext cx="297973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74E28-9388-4D31-9C36-02BB37F96359}" type="datetimeFigureOut">
              <a:rPr lang="th-TH" smtClean="0"/>
              <a:pPr/>
              <a:t>24/07/61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1188"/>
            <a:ext cx="297973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5725" y="9501188"/>
            <a:ext cx="297973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CB02F0-5672-4B6A-A7E6-6DC9EF10E02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292700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80055" cy="501880"/>
          </a:xfrm>
          <a:prstGeom prst="rect">
            <a:avLst/>
          </a:prstGeom>
        </p:spPr>
        <p:txBody>
          <a:bodyPr vert="horz" lIns="92238" tIns="46119" rIns="92238" bIns="46119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95406" y="0"/>
            <a:ext cx="2980055" cy="501880"/>
          </a:xfrm>
          <a:prstGeom prst="rect">
            <a:avLst/>
          </a:prstGeom>
        </p:spPr>
        <p:txBody>
          <a:bodyPr vert="horz" lIns="92238" tIns="46119" rIns="92238" bIns="46119" rtlCol="0"/>
          <a:lstStyle>
            <a:lvl1pPr algn="r">
              <a:defRPr sz="1200"/>
            </a:lvl1pPr>
          </a:lstStyle>
          <a:p>
            <a:fld id="{CE78E37F-1BD0-4AE9-8805-BFDFD1D1FFB6}" type="datetimeFigureOut">
              <a:rPr lang="th-TH" smtClean="0"/>
              <a:pPr/>
              <a:t>24/07/61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47775"/>
            <a:ext cx="6003925" cy="3378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8" tIns="46119" rIns="92238" bIns="46119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7705" y="4813867"/>
            <a:ext cx="5501640" cy="3938618"/>
          </a:xfrm>
          <a:prstGeom prst="rect">
            <a:avLst/>
          </a:prstGeom>
        </p:spPr>
        <p:txBody>
          <a:bodyPr vert="horz" lIns="92238" tIns="46119" rIns="92238" bIns="46119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3" y="9500964"/>
            <a:ext cx="2980055" cy="501879"/>
          </a:xfrm>
          <a:prstGeom prst="rect">
            <a:avLst/>
          </a:prstGeom>
        </p:spPr>
        <p:txBody>
          <a:bodyPr vert="horz" lIns="92238" tIns="46119" rIns="92238" bIns="46119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95406" y="9500964"/>
            <a:ext cx="2980055" cy="501879"/>
          </a:xfrm>
          <a:prstGeom prst="rect">
            <a:avLst/>
          </a:prstGeom>
        </p:spPr>
        <p:txBody>
          <a:bodyPr vert="horz" lIns="92238" tIns="46119" rIns="92238" bIns="46119" rtlCol="0" anchor="b"/>
          <a:lstStyle>
            <a:lvl1pPr algn="r">
              <a:defRPr sz="1200"/>
            </a:lvl1pPr>
          </a:lstStyle>
          <a:p>
            <a:fld id="{56885F13-85B4-4F77-9D09-B62FDACCBBD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56749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25AB-0C19-4744-B98A-E1083DCEEB38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24/07/61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682-1138-49C9-AE34-C7D016C126A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6471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25AB-0C19-4744-B98A-E1083DCEEB38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24/07/61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682-1138-49C9-AE34-C7D016C126A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3521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25AB-0C19-4744-B98A-E1083DCEEB38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24/07/61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682-1138-49C9-AE34-C7D016C126A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9629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25AB-0C19-4744-B98A-E1083DCEEB38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24/07/61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682-1138-49C9-AE34-C7D016C126A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005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25AB-0C19-4744-B98A-E1083DCEEB38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24/07/61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682-1138-49C9-AE34-C7D016C126A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6949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25AB-0C19-4744-B98A-E1083DCEEB38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24/07/61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682-1138-49C9-AE34-C7D016C126A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415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25AB-0C19-4744-B98A-E1083DCEEB38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24/07/61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682-1138-49C9-AE34-C7D016C126A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1272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25AB-0C19-4744-B98A-E1083DCEEB38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24/07/61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682-1138-49C9-AE34-C7D016C126A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6450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25AB-0C19-4744-B98A-E1083DCEEB38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24/07/61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682-1138-49C9-AE34-C7D016C126A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642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25AB-0C19-4744-B98A-E1083DCEEB38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24/07/61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682-1138-49C9-AE34-C7D016C126A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90117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25AB-0C19-4744-B98A-E1083DCEEB38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24/07/61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682-1138-49C9-AE34-C7D016C126A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0112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E25AB-0C19-4744-B98A-E1083DCEEB38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24/07/61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1D682-1138-49C9-AE34-C7D016C126A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4989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557396E-7470-4B7D-9283-7482B15106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4497483"/>
            <a:ext cx="12192001" cy="1173163"/>
          </a:xfrm>
        </p:spPr>
        <p:txBody>
          <a:bodyPr>
            <a:normAutofit/>
          </a:bodyPr>
          <a:lstStyle/>
          <a:p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เสริมสร้างความเข้มแข็งชุมชน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045" y="297695"/>
            <a:ext cx="1931707" cy="1931707"/>
          </a:xfrm>
          <a:prstGeom prst="rect">
            <a:avLst/>
          </a:prstGeom>
        </p:spPr>
      </p:pic>
      <p:sp>
        <p:nvSpPr>
          <p:cNvPr id="6" name="สี่เหลี่ยมผืนผ้า 5"/>
          <p:cNvSpPr/>
          <p:nvPr/>
        </p:nvSpPr>
        <p:spPr>
          <a:xfrm>
            <a:off x="0" y="2471739"/>
            <a:ext cx="12192000" cy="16859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6000" b="1" dirty="0" smtClean="0">
                <a:latin typeface="TH SarabunPSK" pitchFamily="34" charset="-34"/>
                <a:cs typeface="TH SarabunPSK" pitchFamily="34" charset="-34"/>
              </a:rPr>
              <a:t>โครงการชุมชนท่องเที่ยว </a:t>
            </a:r>
            <a:r>
              <a:rPr lang="en-US" sz="4000" b="1" dirty="0" smtClean="0">
                <a:latin typeface="Adobe Song Std L" pitchFamily="18" charset="-128"/>
                <a:ea typeface="Adobe Song Std L" pitchFamily="18" charset="-128"/>
              </a:rPr>
              <a:t>OTOP</a:t>
            </a:r>
            <a:r>
              <a:rPr lang="en-US" sz="6000" b="1" dirty="0" smtClean="0"/>
              <a:t> </a:t>
            </a:r>
            <a:r>
              <a:rPr lang="th-TH" sz="6000" b="1" dirty="0" err="1" smtClean="0">
                <a:latin typeface="TH SarabunPSK" pitchFamily="34" charset="-34"/>
                <a:cs typeface="TH SarabunPSK" pitchFamily="34" charset="-34"/>
              </a:rPr>
              <a:t>นวัต</a:t>
            </a:r>
            <a:r>
              <a:rPr lang="th-TH" sz="6000" b="1" dirty="0" smtClean="0">
                <a:latin typeface="TH SarabunPSK" pitchFamily="34" charset="-34"/>
                <a:cs typeface="TH SarabunPSK" pitchFamily="34" charset="-34"/>
              </a:rPr>
              <a:t>วิถี</a:t>
            </a:r>
            <a:endParaRPr lang="th-TH" sz="6000" b="1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408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ผืนผ้า 40"/>
          <p:cNvSpPr/>
          <p:nvPr/>
        </p:nvSpPr>
        <p:spPr>
          <a:xfrm>
            <a:off x="1410792" y="6289847"/>
            <a:ext cx="10781208" cy="41906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1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/>
          <a:lstStyle/>
          <a:p>
            <a:pPr algn="ctr"/>
            <a:r>
              <a:rPr lang="th-TH" sz="2400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ระยะเวลา 60 วัน นับจากวันลงนามในสัญญา</a:t>
            </a:r>
            <a:endParaRPr lang="th-TH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Up Arrow Callout 6"/>
          <p:cNvSpPr/>
          <p:nvPr/>
        </p:nvSpPr>
        <p:spPr>
          <a:xfrm>
            <a:off x="1391477" y="5523449"/>
            <a:ext cx="10800523" cy="672075"/>
          </a:xfrm>
          <a:prstGeom prst="upArrowCallou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8,700,000 บาท</a:t>
            </a:r>
          </a:p>
        </p:txBody>
      </p:sp>
      <p:sp>
        <p:nvSpPr>
          <p:cNvPr id="9" name="สี่เหลี่ยมผืนผ้า 40"/>
          <p:cNvSpPr/>
          <p:nvPr/>
        </p:nvSpPr>
        <p:spPr>
          <a:xfrm>
            <a:off x="-41672" y="925558"/>
            <a:ext cx="12233672" cy="46076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/>
          <a:lstStyle/>
          <a:p>
            <a:pPr>
              <a:lnSpc>
                <a:spcPct val="150000"/>
              </a:lnSpc>
            </a:pP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</a:t>
            </a:r>
            <a:r>
              <a:rPr lang="th-TH" sz="31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ผู้รับจ้าง ดำเนินการ</a:t>
            </a:r>
          </a:p>
          <a:p>
            <a:r>
              <a:rPr lang="th-TH" sz="31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</a:t>
            </a:r>
            <a:r>
              <a:rPr lang="th-TH" sz="31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31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หา </a:t>
            </a:r>
            <a:r>
              <a:rPr lang="en-US" sz="3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Blogger</a:t>
            </a:r>
            <a:r>
              <a:rPr lang="th-TH" sz="3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หรือ </a:t>
            </a:r>
            <a:r>
              <a:rPr lang="th-TH" sz="31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สื่อมวลชนด้านการท่องเที่ยว</a:t>
            </a:r>
            <a:r>
              <a:rPr lang="th-TH" sz="3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10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ที่เป็นที่รู้จัก จำนวน </a:t>
            </a:r>
            <a:r>
              <a:rPr lang="th-TH" sz="3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30 คน </a:t>
            </a:r>
            <a:endParaRPr lang="en-US" sz="31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en-US" sz="3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                    </a:t>
            </a:r>
            <a:r>
              <a:rPr lang="en-US" sz="31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31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31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สร้างความรู้ความเข้าใจกับ </a:t>
            </a:r>
            <a:r>
              <a:rPr lang="en-US" sz="3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Blogger</a:t>
            </a:r>
            <a:r>
              <a:rPr lang="th-TH" sz="3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หรือ</a:t>
            </a:r>
            <a:r>
              <a:rPr lang="th-TH" sz="31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สื่อมวลชนด้านการ</a:t>
            </a:r>
            <a:r>
              <a:rPr lang="th-TH" sz="3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ท่องเที่ยว </a:t>
            </a:r>
            <a:r>
              <a:rPr lang="th-TH" sz="31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พร้อมมอบหมายภารกิจ</a:t>
            </a:r>
            <a:endParaRPr lang="th-TH" sz="3100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310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                   </a:t>
            </a:r>
            <a:r>
              <a:rPr lang="th-TH" sz="31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31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en-US" sz="31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10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จัด</a:t>
            </a:r>
            <a:r>
              <a:rPr lang="th-TH" sz="3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ให้ </a:t>
            </a:r>
            <a:r>
              <a:rPr lang="en-US" sz="3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Blogger</a:t>
            </a:r>
            <a:r>
              <a:rPr lang="th-TH" sz="3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หรือ</a:t>
            </a:r>
            <a:r>
              <a:rPr lang="th-TH" sz="31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สื่อมวลชนด้านการท่องเที่ยว จำนวน 30 คน </a:t>
            </a:r>
            <a:r>
              <a:rPr lang="th-TH" sz="31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ลง</a:t>
            </a:r>
            <a:r>
              <a:rPr lang="th-TH" sz="3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พื้นที่ชุมชน</a:t>
            </a:r>
            <a:r>
              <a:rPr lang="en-US" sz="3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160 </a:t>
            </a:r>
            <a:r>
              <a:rPr lang="th-TH" sz="3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ชุมชน </a:t>
            </a:r>
            <a:r>
              <a:rPr lang="th-TH" sz="31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          </a:t>
            </a:r>
          </a:p>
          <a:p>
            <a:r>
              <a:rPr lang="th-TH" sz="31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                        </a:t>
            </a:r>
            <a:r>
              <a:rPr lang="th-TH" sz="31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และ</a:t>
            </a:r>
            <a:r>
              <a:rPr lang="th-TH" sz="31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บันทึก</a:t>
            </a:r>
            <a:r>
              <a:rPr lang="th-TH" sz="3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เรื่องราว</a:t>
            </a:r>
            <a:r>
              <a:rPr lang="th-TH" sz="31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ชุมชน/ผลิตภัณฑ์ พร้อมทำการเผยแพร่</a:t>
            </a:r>
            <a:r>
              <a:rPr lang="th-TH" sz="31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ประชาสัมพันธ์ผ่าน</a:t>
            </a:r>
            <a:r>
              <a:rPr lang="th-TH" sz="31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สื่อสาธารณะ  </a:t>
            </a:r>
          </a:p>
          <a:p>
            <a:r>
              <a:rPr lang="th-TH" sz="31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</a:t>
            </a:r>
            <a:r>
              <a:rPr lang="th-TH" sz="31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en-US" sz="3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</a:t>
            </a:r>
            <a:r>
              <a:rPr lang="th-TH" sz="3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รวบรวม</a:t>
            </a:r>
            <a:r>
              <a:rPr lang="th-TH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ข้อมูล</a:t>
            </a:r>
            <a:r>
              <a:rPr lang="th-TH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บันทึกเรื่องราวเรื่องที่ได้ทำการเผยแพร่ประชาสัมพันธ์ และจัดทำ</a:t>
            </a:r>
          </a:p>
          <a:p>
            <a:r>
              <a:rPr lang="th-TH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                       </a:t>
            </a:r>
            <a:r>
              <a:rPr lang="th-TH" sz="3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 เอกสาร</a:t>
            </a:r>
            <a:r>
              <a:rPr lang="th-TH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ประชาสัมพันธ์การท่องเที่ยว (เชิญมาเที่ยวบ้านฉัน) จำนวน </a:t>
            </a:r>
            <a:r>
              <a:rPr 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10,000 </a:t>
            </a:r>
            <a:r>
              <a:rPr lang="th-TH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เล่ม</a:t>
            </a:r>
          </a:p>
          <a:p>
            <a:r>
              <a:rPr lang="en-US" sz="31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</a:t>
            </a:r>
            <a:r>
              <a:rPr lang="en-US" sz="31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5</a:t>
            </a:r>
            <a:r>
              <a:rPr lang="th-TH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3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จัดทำเอกสารสรุปผล</a:t>
            </a:r>
            <a:r>
              <a:rPr lang="th-TH" sz="3100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การดำเนินกิจกรรม</a:t>
            </a:r>
          </a:p>
        </p:txBody>
      </p:sp>
      <p:sp>
        <p:nvSpPr>
          <p:cNvPr id="4" name="Pentagon 52"/>
          <p:cNvSpPr/>
          <p:nvPr/>
        </p:nvSpPr>
        <p:spPr>
          <a:xfrm>
            <a:off x="-20824" y="1010849"/>
            <a:ext cx="1679509" cy="115212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ขั้นตอนการดำเนินกิจกรรม</a:t>
            </a:r>
          </a:p>
        </p:txBody>
      </p:sp>
      <p:sp>
        <p:nvSpPr>
          <p:cNvPr id="5" name="Pentagon 55"/>
          <p:cNvSpPr/>
          <p:nvPr/>
        </p:nvSpPr>
        <p:spPr>
          <a:xfrm>
            <a:off x="0" y="6284371"/>
            <a:ext cx="1679509" cy="424536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ระยะเวลา</a:t>
            </a:r>
          </a:p>
        </p:txBody>
      </p:sp>
      <p:sp>
        <p:nvSpPr>
          <p:cNvPr id="7" name="Pentagon 57"/>
          <p:cNvSpPr/>
          <p:nvPr/>
        </p:nvSpPr>
        <p:spPr>
          <a:xfrm>
            <a:off x="0" y="5733257"/>
            <a:ext cx="1679509" cy="46226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งบประมาณ</a:t>
            </a:r>
          </a:p>
        </p:txBody>
      </p:sp>
      <p:sp>
        <p:nvSpPr>
          <p:cNvPr id="10" name="Pentagon 2"/>
          <p:cNvSpPr/>
          <p:nvPr/>
        </p:nvSpPr>
        <p:spPr>
          <a:xfrm>
            <a:off x="0" y="0"/>
            <a:ext cx="12192000" cy="836712"/>
          </a:xfrm>
          <a:prstGeom prst="homePlate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กิจกรรมที่ 2 </a:t>
            </a:r>
            <a:r>
              <a:rPr lang="en-US" sz="3733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Blogger</a:t>
            </a:r>
            <a:r>
              <a:rPr lang="th-TH" sz="3733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พาทัวร์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ท่องเที่ยว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OTOP </a:t>
            </a:r>
            <a:r>
              <a:rPr lang="th-TH" sz="32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นวัต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วิถี</a:t>
            </a:r>
          </a:p>
        </p:txBody>
      </p:sp>
    </p:spTree>
    <p:extLst>
      <p:ext uri="{BB962C8B-B14F-4D97-AF65-F5344CB8AC3E}">
        <p14:creationId xmlns="" xmlns:p14="http://schemas.microsoft.com/office/powerpoint/2010/main" val="316241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28989" y="900562"/>
            <a:ext cx="2192855" cy="521363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จัดมหกรรม</a:t>
            </a:r>
          </a:p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วิถีชีวิต</a:t>
            </a:r>
          </a:p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เสนอคุณค่าเฉพาะ(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เสน่ห์)ชุมชน</a:t>
            </a:r>
          </a:p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ผู้เข้าชมและนักท่องเที่ยว</a:t>
            </a:r>
          </a:p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เกิดความ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มั่นใจ</a:t>
            </a:r>
          </a:p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ใน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สินค้าและบริการด้านการ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ท่องเที่ยว</a:t>
            </a:r>
          </a:p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ใน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หมู่บ้าน </a:t>
            </a:r>
          </a:p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(3,273 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หมู่บ้าน)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460051" y="1606121"/>
            <a:ext cx="2401775" cy="383162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th-TH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ส่งเสริมการตลาดการท่องเที่ยวชุมชน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th-TH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เชิญชวนไป</a:t>
            </a: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</a:t>
            </a:r>
            <a:r>
              <a:rPr lang="th-TH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เที่ยวบ้านฉัน</a:t>
            </a:r>
            <a:r>
              <a:rPr lang="en-US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”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th-TH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เพิ่มรายได้ชุมชนด้วยการเป็นผู้ประกอบการเอง</a:t>
            </a:r>
            <a:endParaRPr 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14250" y="740654"/>
            <a:ext cx="4443211" cy="143421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29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แสดงหมู่บ้านเข้มแข็งดีเด่นพร้อม</a:t>
            </a:r>
          </a:p>
          <a:p>
            <a:pPr algn="ctr"/>
            <a:r>
              <a:rPr lang="th-TH" sz="29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ให้บริการด้านการท่องเที่ยว 50 หมู่บ้าน</a:t>
            </a:r>
          </a:p>
          <a:p>
            <a:pPr algn="ctr"/>
            <a:r>
              <a:rPr lang="th-TH" sz="29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(พร้อมที่เที่ยว ที่พัก ผลิตภัณฑ์ อาหาร)</a:t>
            </a:r>
          </a:p>
        </p:txBody>
      </p:sp>
      <p:sp>
        <p:nvSpPr>
          <p:cNvPr id="8" name="Rectangle 7"/>
          <p:cNvSpPr/>
          <p:nvPr/>
        </p:nvSpPr>
        <p:spPr>
          <a:xfrm>
            <a:off x="3914248" y="2227704"/>
            <a:ext cx="4443211" cy="10560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29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แสดงหมู่บ้านเข้มแข็งพร้อม</a:t>
            </a:r>
            <a:r>
              <a:rPr lang="th-TH" sz="2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ให้บริการ</a:t>
            </a:r>
          </a:p>
          <a:p>
            <a:pPr algn="ctr"/>
            <a:r>
              <a:rPr lang="th-TH" sz="2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</a:t>
            </a:r>
            <a:r>
              <a:rPr lang="th-TH" sz="29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การท่องเที่ยว 110 หมู่บ้าน</a:t>
            </a:r>
          </a:p>
        </p:txBody>
      </p:sp>
      <p:sp>
        <p:nvSpPr>
          <p:cNvPr id="9" name="Rectangle 8"/>
          <p:cNvSpPr/>
          <p:nvPr/>
        </p:nvSpPr>
        <p:spPr>
          <a:xfrm>
            <a:off x="3914247" y="3360177"/>
            <a:ext cx="4443211" cy="138662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29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แสดงข้อมูลหมู่บ้านเข้มแข็ง</a:t>
            </a:r>
            <a:r>
              <a:rPr lang="th-TH" sz="2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เชื่อมโยงเส้นทาง</a:t>
            </a:r>
            <a:r>
              <a:rPr lang="th-TH" sz="29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การท่องเที่ยวกับแหล่งท่องเที่ยวหลัก </a:t>
            </a:r>
            <a:endParaRPr lang="th-TH" sz="29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3,113 </a:t>
            </a:r>
            <a:r>
              <a:rPr lang="th-TH" sz="29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หมู่บ้าน</a:t>
            </a:r>
          </a:p>
        </p:txBody>
      </p:sp>
      <p:sp>
        <p:nvSpPr>
          <p:cNvPr id="10" name="Rectangle 9"/>
          <p:cNvSpPr/>
          <p:nvPr/>
        </p:nvSpPr>
        <p:spPr>
          <a:xfrm>
            <a:off x="3914247" y="4823207"/>
            <a:ext cx="4443211" cy="129099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29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เจรจาธุรกิจท่องเที่ยวกับหมู่บ้าน</a:t>
            </a:r>
          </a:p>
          <a:p>
            <a:pPr algn="ctr"/>
            <a:r>
              <a:rPr lang="th-TH" sz="29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เสนอผลิตภัณฑ์โอ</a:t>
            </a:r>
            <a:r>
              <a:rPr lang="th-TH" sz="2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ทอป</a:t>
            </a:r>
          </a:p>
          <a:p>
            <a:pPr algn="ctr"/>
            <a:r>
              <a:rPr lang="th-TH" sz="2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ที่มีการยกระดับ</a:t>
            </a:r>
            <a:r>
              <a:rPr lang="th-TH" sz="29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มาตรฐาน</a:t>
            </a:r>
          </a:p>
        </p:txBody>
      </p:sp>
      <p:sp>
        <p:nvSpPr>
          <p:cNvPr id="13" name="Striped Right Arrow 12"/>
          <p:cNvSpPr/>
          <p:nvPr/>
        </p:nvSpPr>
        <p:spPr>
          <a:xfrm>
            <a:off x="8485676" y="3125441"/>
            <a:ext cx="846161" cy="928048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Striped Right Arrow 10"/>
          <p:cNvSpPr/>
          <p:nvPr/>
        </p:nvSpPr>
        <p:spPr>
          <a:xfrm>
            <a:off x="2878271" y="3098249"/>
            <a:ext cx="846161" cy="928048"/>
          </a:xfrm>
          <a:prstGeom prst="striped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Rounded Rectangle 11"/>
          <p:cNvSpPr/>
          <p:nvPr/>
        </p:nvSpPr>
        <p:spPr>
          <a:xfrm>
            <a:off x="0" y="6267225"/>
            <a:ext cx="12192000" cy="645890"/>
          </a:xfrm>
          <a:prstGeom prst="round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งบประมาณ </a:t>
            </a:r>
            <a:r>
              <a:rPr lang="th-TH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88,000,000 </a:t>
            </a: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บาท </a:t>
            </a:r>
            <a:r>
              <a:rPr lang="th-TH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ระยะเวลา 5 วัน</a:t>
            </a:r>
            <a:endParaRPr 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สี่เหลี่ยมผืนผ้า 4">
            <a:extLst>
              <a:ext uri="{FF2B5EF4-FFF2-40B4-BE49-F238E27FC236}">
                <a16:creationId xmlns="" xmlns:a16="http://schemas.microsoft.com/office/drawing/2014/main" id="{DF7E556D-731B-4503-BA2E-42362135B80E}"/>
              </a:ext>
            </a:extLst>
          </p:cNvPr>
          <p:cNvSpPr/>
          <p:nvPr/>
        </p:nvSpPr>
        <p:spPr>
          <a:xfrm>
            <a:off x="0" y="-16999"/>
            <a:ext cx="12192000" cy="793637"/>
          </a:xfrm>
          <a:prstGeom prst="rect">
            <a:avLst/>
          </a:prstGeom>
          <a:gradFill flip="none" rotWithShape="1">
            <a:gsLst>
              <a:gs pos="0">
                <a:srgbClr val="9AB4DE"/>
              </a:gs>
              <a:gs pos="58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3. แสดงผล</a:t>
            </a:r>
            <a:r>
              <a: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ความสำเร็จ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OTOP </a:t>
            </a:r>
            <a:r>
              <a: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นวัตวิถี </a:t>
            </a:r>
          </a:p>
        </p:txBody>
      </p:sp>
    </p:spTree>
    <p:extLst>
      <p:ext uri="{BB962C8B-B14F-4D97-AF65-F5344CB8AC3E}">
        <p14:creationId xmlns="" xmlns:p14="http://schemas.microsoft.com/office/powerpoint/2010/main" val="375345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ผืนผ้า 40"/>
          <p:cNvSpPr/>
          <p:nvPr/>
        </p:nvSpPr>
        <p:spPr>
          <a:xfrm>
            <a:off x="1199455" y="6213310"/>
            <a:ext cx="10769631" cy="480053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1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/>
          <a:lstStyle/>
          <a:p>
            <a:pPr algn="ctr"/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 – </a:t>
            </a:r>
            <a:r>
              <a:rPr lang="th-TH" sz="32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10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กันยายน 2561</a:t>
            </a:r>
          </a:p>
        </p:txBody>
      </p:sp>
      <p:sp>
        <p:nvSpPr>
          <p:cNvPr id="8" name="Up Arrow Callout 6"/>
          <p:cNvSpPr/>
          <p:nvPr/>
        </p:nvSpPr>
        <p:spPr>
          <a:xfrm>
            <a:off x="1361017" y="5349214"/>
            <a:ext cx="10608070" cy="750300"/>
          </a:xfrm>
          <a:prstGeom prst="upArrowCallou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67" b="1" dirty="0" smtClean="0">
                <a:latin typeface="TH SarabunPSK" pitchFamily="34" charset="-34"/>
                <a:cs typeface="TH SarabunPSK" pitchFamily="34" charset="-34"/>
              </a:rPr>
              <a:t>13,566,400 </a:t>
            </a:r>
            <a:r>
              <a:rPr lang="th-TH" sz="2667" b="1" dirty="0">
                <a:latin typeface="TH SarabunPSK" pitchFamily="34" charset="-34"/>
                <a:cs typeface="TH SarabunPSK" pitchFamily="34" charset="-34"/>
              </a:rPr>
              <a:t>บาท</a:t>
            </a:r>
          </a:p>
        </p:txBody>
      </p:sp>
      <p:sp>
        <p:nvSpPr>
          <p:cNvPr id="9" name="สี่เหลี่ยมผืนผ้า 40"/>
          <p:cNvSpPr/>
          <p:nvPr/>
        </p:nvSpPr>
        <p:spPr>
          <a:xfrm>
            <a:off x="0" y="1106899"/>
            <a:ext cx="11969087" cy="42423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/>
          <a:lstStyle/>
          <a:p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                  </a:t>
            </a:r>
            <a:r>
              <a:rPr lang="th-TH" sz="3600" b="1" u="sng" dirty="0" smtClean="0">
                <a:latin typeface="TH SarabunPSK" pitchFamily="34" charset="-34"/>
                <a:cs typeface="TH SarabunPSK" pitchFamily="34" charset="-34"/>
              </a:rPr>
              <a:t>ส่วนกลาง ดำเนินการ</a:t>
            </a:r>
            <a:endParaRPr lang="th-TH" sz="3600" b="1" u="sng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                     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 1.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 ตั้งคณะกรรมการและคณะทำงานรับผิดชอบดำเนินกิจกรรม</a:t>
            </a:r>
            <a:endParaRPr lang="en-US" sz="32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                      2. </a:t>
            </a:r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จัดหาผู้รับ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จ้าง</a:t>
            </a:r>
          </a:p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b="1" u="sng" dirty="0">
                <a:latin typeface="TH SarabunPSK" pitchFamily="34" charset="-34"/>
                <a:cs typeface="TH SarabunPSK" pitchFamily="34" charset="-34"/>
              </a:rPr>
              <a:t>ผู้รับจ้าง ดำเนินการ</a:t>
            </a:r>
            <a:endParaRPr lang="th-TH" sz="3600" u="sng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                 </a:t>
            </a:r>
            <a:r>
              <a:rPr lang="en-US" sz="3200" dirty="0">
                <a:latin typeface="TH SarabunPSK" pitchFamily="34" charset="-34"/>
                <a:cs typeface="TH SarabunPSK" pitchFamily="34" charset="-34"/>
              </a:rPr>
              <a:t>     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3.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 ประสานจังหวัดเตรียมความพร้อมในพื้นที่ เพื่อการจัดแสดงความสำเร็จของชุมชน 160 ชุมชน</a:t>
            </a:r>
          </a:p>
          <a:p>
            <a:pPr marL="2396007" indent="-124881">
              <a:buFont typeface="Wingdings" panose="05000000000000000000" pitchFamily="2" charset="2"/>
              <a:buChar char="Ø"/>
            </a:pP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จัดประชุมเชิงปฏิบัติการเพื่อเตรียมความพร้อมในพื้นที่ 160 ชุมชน จำนวน 2 รุ่น ๆ ละ 5 วัน</a:t>
            </a:r>
            <a:endParaRPr lang="th-TH" sz="3000" dirty="0">
              <a:latin typeface="TH SarabunPSK" pitchFamily="34" charset="-34"/>
              <a:cs typeface="TH SarabunPSK" pitchFamily="34" charset="-34"/>
            </a:endParaRPr>
          </a:p>
          <a:p>
            <a:pPr marL="2271127">
              <a:buFont typeface="Wingdings" panose="05000000000000000000" pitchFamily="2" charset="2"/>
              <a:buChar char="Ø"/>
              <a:tabLst>
                <a:tab pos="2508188" algn="l"/>
              </a:tabLst>
            </a:pP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 ออกแบบและ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จัดทำแผ่นพับ เพื่อประชาสัมพันธ์</a:t>
            </a:r>
            <a:endParaRPr lang="th-TH" sz="3000" dirty="0">
              <a:latin typeface="TH SarabunPSK" pitchFamily="34" charset="-34"/>
              <a:cs typeface="TH SarabunPSK" pitchFamily="34" charset="-34"/>
            </a:endParaRPr>
          </a:p>
          <a:p>
            <a:pPr marL="2271127">
              <a:buFont typeface="Wingdings" panose="05000000000000000000" pitchFamily="2" charset="2"/>
              <a:buChar char="Ø"/>
              <a:tabLst>
                <a:tab pos="2633068" algn="l"/>
              </a:tabLst>
            </a:pP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ออกแบบและตกแต่ง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สินค้า เพื่อแสดงผลงาน</a:t>
            </a:r>
            <a:endParaRPr lang="th-TH" sz="3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Pentagon 52"/>
          <p:cNvSpPr/>
          <p:nvPr/>
        </p:nvSpPr>
        <p:spPr>
          <a:xfrm>
            <a:off x="0" y="1131377"/>
            <a:ext cx="1679509" cy="115212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ขั้นตอน</a:t>
            </a:r>
          </a:p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การดำเนินกิจกรรม</a:t>
            </a:r>
          </a:p>
        </p:txBody>
      </p:sp>
      <p:sp>
        <p:nvSpPr>
          <p:cNvPr id="5" name="Pentagon 55"/>
          <p:cNvSpPr/>
          <p:nvPr/>
        </p:nvSpPr>
        <p:spPr>
          <a:xfrm>
            <a:off x="0" y="6213310"/>
            <a:ext cx="1679509" cy="46226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ระยะเวลา</a:t>
            </a:r>
          </a:p>
        </p:txBody>
      </p:sp>
      <p:sp>
        <p:nvSpPr>
          <p:cNvPr id="7" name="Pentagon 57"/>
          <p:cNvSpPr/>
          <p:nvPr/>
        </p:nvSpPr>
        <p:spPr>
          <a:xfrm>
            <a:off x="0" y="5637246"/>
            <a:ext cx="1679509" cy="46226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งบประมาณ</a:t>
            </a:r>
          </a:p>
        </p:txBody>
      </p:sp>
      <p:sp>
        <p:nvSpPr>
          <p:cNvPr id="10" name="Pentagon 2"/>
          <p:cNvSpPr/>
          <p:nvPr/>
        </p:nvSpPr>
        <p:spPr>
          <a:xfrm>
            <a:off x="0" y="1"/>
            <a:ext cx="12192000" cy="818866"/>
          </a:xfrm>
          <a:prstGeom prst="homePlate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กิจกรรมที่ </a:t>
            </a:r>
            <a:r>
              <a:rPr lang="en-US" sz="3200" b="1" dirty="0">
                <a:latin typeface="TH SarabunPSK" pitchFamily="34" charset="-34"/>
                <a:cs typeface="TH SarabunPSK" pitchFamily="34" charset="-34"/>
              </a:rPr>
              <a:t>1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733" b="1" dirty="0">
                <a:latin typeface="TH SarabunPSK" pitchFamily="34" charset="-34"/>
                <a:cs typeface="TH SarabunPSK" pitchFamily="34" charset="-34"/>
              </a:rPr>
              <a:t>เตรียมความพร้อมในพื้นที่</a:t>
            </a:r>
            <a:r>
              <a:rPr lang="th-TH" sz="3333" b="1" dirty="0">
                <a:latin typeface="TH SarabunPSK" pitchFamily="34" charset="-34"/>
                <a:cs typeface="TH SarabunPSK" pitchFamily="34" charset="-34"/>
              </a:rPr>
              <a:t>เพื่อการจัดแสดง</a:t>
            </a:r>
            <a:r>
              <a:rPr lang="th-TH" sz="3733" b="1" dirty="0">
                <a:latin typeface="TH SarabunPSK" pitchFamily="34" charset="-34"/>
                <a:cs typeface="TH SarabunPSK" pitchFamily="34" charset="-34"/>
              </a:rPr>
              <a:t>ความสำเร็จ</a:t>
            </a:r>
            <a:r>
              <a:rPr lang="th-TH" sz="3333" b="1" dirty="0">
                <a:latin typeface="TH SarabunPSK" pitchFamily="34" charset="-34"/>
                <a:cs typeface="TH SarabunPSK" pitchFamily="34" charset="-34"/>
              </a:rPr>
              <a:t>ของชุมชน </a:t>
            </a:r>
          </a:p>
        </p:txBody>
      </p:sp>
    </p:spTree>
    <p:extLst>
      <p:ext uri="{BB962C8B-B14F-4D97-AF65-F5344CB8AC3E}">
        <p14:creationId xmlns="" xmlns:p14="http://schemas.microsoft.com/office/powerpoint/2010/main" val="105450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ผืนผ้า 40"/>
          <p:cNvSpPr/>
          <p:nvPr/>
        </p:nvSpPr>
        <p:spPr>
          <a:xfrm>
            <a:off x="1295467" y="6253744"/>
            <a:ext cx="10753195" cy="480053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1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/>
          <a:lstStyle/>
          <a:p>
            <a:pPr algn="ctr"/>
            <a:r>
              <a:rPr lang="th-TH" sz="32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12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– 16 กันยายน 2561</a:t>
            </a:r>
          </a:p>
        </p:txBody>
      </p:sp>
      <p:sp>
        <p:nvSpPr>
          <p:cNvPr id="8" name="Up Arrow Callout 6"/>
          <p:cNvSpPr/>
          <p:nvPr/>
        </p:nvSpPr>
        <p:spPr>
          <a:xfrm>
            <a:off x="1309115" y="5506139"/>
            <a:ext cx="10753195" cy="672075"/>
          </a:xfrm>
          <a:prstGeom prst="upArrowCallou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 smtClean="0">
                <a:latin typeface="TH SarabunPSK" pitchFamily="34" charset="-34"/>
                <a:cs typeface="TH SarabunPSK" pitchFamily="34" charset="-34"/>
              </a:rPr>
              <a:t>62,467,200 บาท</a:t>
            </a:r>
            <a:endParaRPr lang="th-TH" sz="2667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" name="สี่เหลี่ยมผืนผ้า 40"/>
          <p:cNvSpPr/>
          <p:nvPr/>
        </p:nvSpPr>
        <p:spPr>
          <a:xfrm>
            <a:off x="0" y="1028734"/>
            <a:ext cx="12048661" cy="44774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/>
          <a:lstStyle/>
          <a:p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                     ส่วนกลาง ดำเนินการ</a:t>
            </a:r>
            <a:endParaRPr lang="th-TH" sz="32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67" dirty="0">
                <a:latin typeface="TH SarabunPSK" pitchFamily="34" charset="-34"/>
                <a:cs typeface="TH SarabunPSK" pitchFamily="34" charset="-34"/>
              </a:rPr>
              <a:t>                          1</a:t>
            </a:r>
            <a:r>
              <a:rPr lang="en-US" sz="2667" dirty="0"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sz="2667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667" b="1" dirty="0">
                <a:latin typeface="TH SarabunPSK" pitchFamily="34" charset="-34"/>
                <a:cs typeface="TH SarabunPSK" pitchFamily="34" charset="-34"/>
              </a:rPr>
              <a:t>กำหนดแนวทาง</a:t>
            </a:r>
            <a:r>
              <a:rPr lang="th-TH" sz="2667" dirty="0">
                <a:latin typeface="TH SarabunPSK" pitchFamily="34" charset="-34"/>
                <a:cs typeface="TH SarabunPSK" pitchFamily="34" charset="-34"/>
              </a:rPr>
              <a:t>/</a:t>
            </a:r>
            <a:r>
              <a:rPr lang="th-TH" sz="2667" b="1" dirty="0">
                <a:latin typeface="TH SarabunPSK" pitchFamily="34" charset="-34"/>
                <a:cs typeface="TH SarabunPSK" pitchFamily="34" charset="-34"/>
              </a:rPr>
              <a:t>รูปแบบ</a:t>
            </a:r>
          </a:p>
          <a:p>
            <a:r>
              <a:rPr lang="en-US" sz="2667" dirty="0">
                <a:latin typeface="TH SarabunPSK" pitchFamily="34" charset="-34"/>
                <a:cs typeface="TH SarabunPSK" pitchFamily="34" charset="-34"/>
              </a:rPr>
              <a:t>                          2. </a:t>
            </a:r>
            <a:r>
              <a:rPr lang="th-TH" sz="2667" b="1" dirty="0">
                <a:latin typeface="TH SarabunPSK" pitchFamily="34" charset="-34"/>
                <a:cs typeface="TH SarabunPSK" pitchFamily="34" charset="-34"/>
              </a:rPr>
              <a:t>ประสานจังหวัด/ชี้แจง</a:t>
            </a:r>
            <a:r>
              <a:rPr lang="th-TH" sz="2667" dirty="0">
                <a:latin typeface="TH SarabunPSK" pitchFamily="34" charset="-34"/>
                <a:cs typeface="TH SarabunPSK" pitchFamily="34" charset="-34"/>
              </a:rPr>
              <a:t>เตรียมความพร้อมการเข้าร่วมจัดแสดงผลงานความสำเร็จ</a:t>
            </a:r>
          </a:p>
          <a:p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                     ผู้รับจ้าง ดำเนินการ</a:t>
            </a:r>
          </a:p>
          <a:p>
            <a:r>
              <a:rPr lang="en-US" sz="2667" dirty="0">
                <a:latin typeface="TH SarabunPSK" pitchFamily="34" charset="-34"/>
                <a:cs typeface="TH SarabunPSK" pitchFamily="34" charset="-34"/>
              </a:rPr>
              <a:t>                          3. </a:t>
            </a:r>
            <a:r>
              <a:rPr lang="th-TH" sz="2667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จัดแสดงผลงาน</a:t>
            </a:r>
            <a:r>
              <a:rPr lang="th-TH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ความสำเร็จของชุมชนท่องเที่ยว </a:t>
            </a:r>
            <a:r>
              <a:rPr lang="en-US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OTOP </a:t>
            </a:r>
            <a:r>
              <a:rPr lang="th-TH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นวัตวิถี </a:t>
            </a:r>
            <a:r>
              <a:rPr lang="th-TH" sz="2667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5 วัน </a:t>
            </a:r>
            <a:r>
              <a:rPr lang="th-TH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ประกอบด้วย</a:t>
            </a:r>
          </a:p>
          <a:p>
            <a:r>
              <a:rPr lang="th-TH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- </a:t>
            </a:r>
            <a:r>
              <a:rPr lang="th-TH" sz="2667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นิทรรศการ</a:t>
            </a:r>
            <a:r>
              <a:rPr lang="th-TH" sz="2667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ชุมชนท่องเที่ยว </a:t>
            </a:r>
            <a:r>
              <a:rPr lang="en-US" sz="2667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OTOP </a:t>
            </a:r>
            <a:r>
              <a:rPr lang="th-TH" sz="2667" b="1" u="sng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นวัต</a:t>
            </a:r>
            <a:r>
              <a:rPr lang="th-TH" sz="2667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วิถีต้นแบบ</a:t>
            </a:r>
            <a:r>
              <a:rPr lang="th-TH" sz="2667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50</a:t>
            </a:r>
            <a:r>
              <a:rPr lang="th-TH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667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ชุมชน</a:t>
            </a:r>
            <a:r>
              <a:rPr lang="th-TH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จำลองสภาพชุมชน </a:t>
            </a:r>
          </a:p>
          <a:p>
            <a:r>
              <a:rPr lang="th-TH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- </a:t>
            </a:r>
            <a:r>
              <a:rPr lang="th-TH" sz="2667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นิทรรศการ</a:t>
            </a:r>
            <a:r>
              <a:rPr lang="th-TH" sz="2667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ชุมชนท่องเที่ยว </a:t>
            </a:r>
            <a:r>
              <a:rPr lang="en-US" sz="2667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OTOP </a:t>
            </a:r>
            <a:r>
              <a:rPr lang="th-TH" sz="2667" b="1" u="sng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นวัต</a:t>
            </a:r>
            <a:r>
              <a:rPr lang="th-TH" sz="2667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วิถี 4 ภาค</a:t>
            </a:r>
            <a:r>
              <a:rPr lang="th-TH" sz="2667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110</a:t>
            </a:r>
            <a:r>
              <a:rPr lang="th-TH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667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ชุมชน</a:t>
            </a:r>
            <a:r>
              <a:rPr lang="en-US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: </a:t>
            </a:r>
            <a:r>
              <a:rPr lang="th-TH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แสดงเอกลักษณ์/</a:t>
            </a:r>
            <a:r>
              <a:rPr lang="th-TH" sz="2667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อัต</a:t>
            </a:r>
            <a:r>
              <a:rPr lang="th-TH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ลักษณ์ชุมชน/วิถีชีวิต</a:t>
            </a:r>
          </a:p>
          <a:p>
            <a:r>
              <a:rPr lang="th-TH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- </a:t>
            </a:r>
            <a:r>
              <a:rPr lang="th-TH" sz="2667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นิทรรศการ</a:t>
            </a:r>
            <a:r>
              <a:rPr lang="th-TH" sz="2667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ข้อมูลชุมชนท่องเที่ยว </a:t>
            </a:r>
            <a:r>
              <a:rPr lang="en-US" sz="2667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OTOP </a:t>
            </a:r>
            <a:r>
              <a:rPr lang="th-TH" sz="2667" b="1" u="sng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นวัต</a:t>
            </a:r>
            <a:r>
              <a:rPr lang="th-TH" sz="2667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วิถี</a:t>
            </a:r>
            <a:r>
              <a:rPr lang="th-TH" sz="2667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3,113 ชุมชน </a:t>
            </a:r>
            <a:r>
              <a:rPr lang="en-US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รูปแบบนิทรรศการภาพนิ่ง ภาพเคลื่อนไหว</a:t>
            </a:r>
          </a:p>
          <a:p>
            <a:r>
              <a:rPr lang="th-TH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- </a:t>
            </a:r>
            <a:r>
              <a:rPr lang="th-TH" sz="2667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จำหน่ายอาหารถิ่นรสไทยแท้ </a:t>
            </a:r>
            <a:r>
              <a:rPr lang="th-TH" sz="2667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2667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OTOP Authentic Thai taste </a:t>
            </a:r>
            <a:r>
              <a:rPr lang="th-TH" sz="2667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th-TH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667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150 </a:t>
            </a:r>
            <a:r>
              <a:rPr lang="th-TH" sz="2667" b="1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บูธ</a:t>
            </a:r>
            <a:r>
              <a:rPr lang="th-TH" sz="2667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r>
              <a:rPr lang="th-TH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จำหน่ายอาหารพื้นถิ่น หาทานได้ยาก</a:t>
            </a:r>
          </a:p>
          <a:p>
            <a:r>
              <a:rPr lang="en-US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4</a:t>
            </a:r>
            <a:r>
              <a:rPr lang="th-TH" sz="2667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ประเมินและสรุปผลการดำเนิน</a:t>
            </a:r>
            <a:r>
              <a:rPr lang="th-TH" sz="2667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</a:t>
            </a:r>
          </a:p>
          <a:p>
            <a:endParaRPr lang="th-TH" sz="2667" dirty="0">
              <a:latin typeface="TH SarabunPSK" pitchFamily="34" charset="-34"/>
              <a:cs typeface="TH SarabunPSK" pitchFamily="34" charset="-34"/>
            </a:endParaRPr>
          </a:p>
          <a:p>
            <a:endParaRPr lang="th-TH" sz="2667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Pentagon 52"/>
          <p:cNvSpPr/>
          <p:nvPr/>
        </p:nvSpPr>
        <p:spPr>
          <a:xfrm>
            <a:off x="4135" y="1028733"/>
            <a:ext cx="1679509" cy="115212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ขั้นตอนการดำเนินกิจกรรม</a:t>
            </a:r>
          </a:p>
        </p:txBody>
      </p:sp>
      <p:sp>
        <p:nvSpPr>
          <p:cNvPr id="5" name="Pentagon 55"/>
          <p:cNvSpPr/>
          <p:nvPr/>
        </p:nvSpPr>
        <p:spPr>
          <a:xfrm>
            <a:off x="0" y="6256200"/>
            <a:ext cx="1679509" cy="477597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ระยะเวลา</a:t>
            </a:r>
          </a:p>
        </p:txBody>
      </p:sp>
      <p:sp>
        <p:nvSpPr>
          <p:cNvPr id="7" name="Pentagon 57"/>
          <p:cNvSpPr/>
          <p:nvPr/>
        </p:nvSpPr>
        <p:spPr>
          <a:xfrm>
            <a:off x="0" y="5733257"/>
            <a:ext cx="1679509" cy="46226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งบประมาณ</a:t>
            </a:r>
          </a:p>
        </p:txBody>
      </p:sp>
      <p:sp>
        <p:nvSpPr>
          <p:cNvPr id="10" name="Pentagon 2"/>
          <p:cNvSpPr/>
          <p:nvPr/>
        </p:nvSpPr>
        <p:spPr>
          <a:xfrm>
            <a:off x="0" y="0"/>
            <a:ext cx="12192000" cy="836712"/>
          </a:xfrm>
          <a:prstGeom prst="homePlate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กิจกรรมที่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733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จัดแสดงผลงานเสน่ห์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วิถีชุมชนท่องเที่ยว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OTOP </a:t>
            </a:r>
            <a:r>
              <a:rPr lang="th-TH" sz="32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นวัต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วิถี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259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ผืนผ้า 40"/>
          <p:cNvSpPr/>
          <p:nvPr/>
        </p:nvSpPr>
        <p:spPr>
          <a:xfrm>
            <a:off x="1199456" y="6117300"/>
            <a:ext cx="10992544" cy="444481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1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/>
          <a:lstStyle/>
          <a:p>
            <a:pPr algn="ctr"/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ภายในเดือนกันยายน</a:t>
            </a:r>
          </a:p>
        </p:txBody>
      </p:sp>
      <p:sp>
        <p:nvSpPr>
          <p:cNvPr id="8" name="Up Arrow Callout 6"/>
          <p:cNvSpPr/>
          <p:nvPr/>
        </p:nvSpPr>
        <p:spPr>
          <a:xfrm>
            <a:off x="1199456" y="5157192"/>
            <a:ext cx="10992544" cy="768085"/>
          </a:xfrm>
          <a:prstGeom prst="upArrowCallou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67" b="1" dirty="0" smtClean="0">
                <a:latin typeface="TH SarabunPSK" pitchFamily="34" charset="-34"/>
                <a:cs typeface="TH SarabunPSK" pitchFamily="34" charset="-34"/>
              </a:rPr>
              <a:t>11,966,400 </a:t>
            </a:r>
            <a:r>
              <a:rPr lang="th-TH" sz="2667" b="1" dirty="0">
                <a:latin typeface="TH SarabunPSK" pitchFamily="34" charset="-34"/>
                <a:cs typeface="TH SarabunPSK" pitchFamily="34" charset="-34"/>
              </a:rPr>
              <a:t>บาท</a:t>
            </a:r>
          </a:p>
        </p:txBody>
      </p:sp>
      <p:sp>
        <p:nvSpPr>
          <p:cNvPr id="9" name="สี่เหลี่ยมผืนผ้า 40"/>
          <p:cNvSpPr/>
          <p:nvPr/>
        </p:nvSpPr>
        <p:spPr>
          <a:xfrm>
            <a:off x="0" y="836712"/>
            <a:ext cx="12192000" cy="430269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/>
          <a:lstStyle/>
          <a:p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                      </a:t>
            </a:r>
            <a:r>
              <a:rPr lang="th-TH" sz="3200" b="1" u="sng" dirty="0">
                <a:latin typeface="TH SarabunPSK" pitchFamily="34" charset="-34"/>
                <a:cs typeface="TH SarabunPSK" pitchFamily="34" charset="-34"/>
              </a:rPr>
              <a:t>ผู้รับจ้าง ดำเนินการ</a:t>
            </a:r>
            <a:endParaRPr lang="th-TH" sz="3200" u="sng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3200" dirty="0">
                <a:latin typeface="TH SarabunPSK" pitchFamily="34" charset="-34"/>
                <a:cs typeface="TH SarabunPSK" pitchFamily="34" charset="-34"/>
              </a:rPr>
              <a:t>                       </a:t>
            </a:r>
            <a:r>
              <a:rPr lang="th-TH" sz="3600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ประชาสัมพันธ์ การจัดงานแสดงผลสำเร็จของชุมชนท่องเที่ยว </a:t>
            </a:r>
            <a:r>
              <a:rPr lang="en-US" sz="36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OTOP </a:t>
            </a:r>
            <a:r>
              <a:rPr lang="th-TH" sz="36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นวัตวิถี</a:t>
            </a:r>
            <a:r>
              <a:rPr lang="en-US" sz="36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6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         </a:t>
            </a:r>
            <a:r>
              <a:rPr lang="en-US" sz="36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  -</a:t>
            </a:r>
            <a:r>
              <a:rPr lang="th-TH" sz="36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ก่อนการจัด</a:t>
            </a:r>
            <a:r>
              <a:rPr lang="th-TH" sz="36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งาน – ระหว่าง</a:t>
            </a:r>
            <a:r>
              <a:rPr lang="th-TH" sz="36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</a:t>
            </a:r>
            <a:r>
              <a:rPr lang="th-TH" sz="36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งาน</a:t>
            </a:r>
            <a:r>
              <a:rPr lang="en-US" sz="36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หลังการจัดงาน </a:t>
            </a:r>
          </a:p>
          <a:p>
            <a:r>
              <a:rPr lang="th-TH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</a:t>
            </a:r>
            <a:r>
              <a:rPr lang="th-TH" sz="40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ผ่าน</a:t>
            </a:r>
            <a:r>
              <a:rPr lang="th-TH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สื่อสปอร์ต</a:t>
            </a:r>
            <a:r>
              <a:rPr lang="th-TH" sz="40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โทรทัศน์ โดย</a:t>
            </a:r>
            <a:r>
              <a:rPr lang="th-TH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ใช้บุคคลที่มี</a:t>
            </a:r>
            <a:r>
              <a:rPr lang="th-TH" sz="40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ชื่อเสียง/สปอร์ตวิทยุ/                	ป้าย</a:t>
            </a:r>
            <a:r>
              <a:rPr lang="th-TH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ประชาสัมพันธ์ </a:t>
            </a:r>
            <a:r>
              <a:rPr lang="en-US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Billboard</a:t>
            </a:r>
            <a:r>
              <a:rPr lang="th-TH" sz="40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/ใช้</a:t>
            </a:r>
            <a:r>
              <a:rPr lang="th-TH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บุคคลมีชื่อเสียงเข้าร่วมงาน/สื่อสิ่งพิมพ์</a:t>
            </a:r>
            <a:r>
              <a:rPr lang="th-TH" sz="40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</a:p>
          <a:p>
            <a:r>
              <a:rPr lang="th-TH" sz="40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สื่อ</a:t>
            </a:r>
            <a:r>
              <a:rPr lang="en-US" sz="40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online</a:t>
            </a:r>
          </a:p>
        </p:txBody>
      </p:sp>
      <p:sp>
        <p:nvSpPr>
          <p:cNvPr id="4" name="Pentagon 52"/>
          <p:cNvSpPr/>
          <p:nvPr/>
        </p:nvSpPr>
        <p:spPr>
          <a:xfrm>
            <a:off x="0" y="836712"/>
            <a:ext cx="1679509" cy="1248139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ขั้นตอนการดำเนินกิจกรรม</a:t>
            </a:r>
          </a:p>
        </p:txBody>
      </p:sp>
      <p:sp>
        <p:nvSpPr>
          <p:cNvPr id="5" name="Pentagon 55"/>
          <p:cNvSpPr/>
          <p:nvPr/>
        </p:nvSpPr>
        <p:spPr>
          <a:xfrm>
            <a:off x="0" y="6117299"/>
            <a:ext cx="1679509" cy="46226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ระยะเวลา</a:t>
            </a:r>
          </a:p>
        </p:txBody>
      </p:sp>
      <p:sp>
        <p:nvSpPr>
          <p:cNvPr id="7" name="Pentagon 57"/>
          <p:cNvSpPr/>
          <p:nvPr/>
        </p:nvSpPr>
        <p:spPr>
          <a:xfrm>
            <a:off x="0" y="5445224"/>
            <a:ext cx="1679509" cy="480053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งบประมาณ</a:t>
            </a:r>
          </a:p>
        </p:txBody>
      </p:sp>
      <p:sp>
        <p:nvSpPr>
          <p:cNvPr id="10" name="Pentagon 2"/>
          <p:cNvSpPr/>
          <p:nvPr/>
        </p:nvSpPr>
        <p:spPr>
          <a:xfrm>
            <a:off x="0" y="0"/>
            <a:ext cx="12192000" cy="740701"/>
          </a:xfrm>
          <a:prstGeom prst="homePlate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กิจกรรมที่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733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ประชาสัมพันธ์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การจัดงาน</a:t>
            </a:r>
            <a:r>
              <a:rPr lang="th-TH" sz="3733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แสดงผลสำเร็จ</a:t>
            </a:r>
          </a:p>
        </p:txBody>
      </p:sp>
    </p:spTree>
    <p:extLst>
      <p:ext uri="{BB962C8B-B14F-4D97-AF65-F5344CB8AC3E}">
        <p14:creationId xmlns="" xmlns:p14="http://schemas.microsoft.com/office/powerpoint/2010/main" val="326447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1790F593-8F49-4FDE-8317-8E0B5C0B05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เกณฑ์การประกวด</a:t>
            </a:r>
            <a:b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ชุมชนท่องเที่ยว 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OTOP </a:t>
            </a:r>
            <a: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นวัตวิถี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="" xmlns:a16="http://schemas.microsoft.com/office/drawing/2014/main" id="{15E78FA6-FFC8-4C30-88BF-4F5F256DC7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74876" y="4308067"/>
            <a:ext cx="3816924" cy="817187"/>
          </a:xfrm>
        </p:spPr>
        <p:txBody>
          <a:bodyPr>
            <a:normAutofit/>
          </a:bodyPr>
          <a:lstStyle/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th-TH" sz="21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สำนักเสริมสร้างความเข้มแข็งชุมชน</a:t>
            </a:r>
          </a:p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en-US" sz="1600" i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Final 05/07/2018</a:t>
            </a:r>
            <a:endParaRPr lang="th-TH" sz="1600" i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pic>
        <p:nvPicPr>
          <p:cNvPr id="4" name="รูปภาพ 3">
            <a:extLst>
              <a:ext uri="{FF2B5EF4-FFF2-40B4-BE49-F238E27FC236}">
                <a16:creationId xmlns="" xmlns:a16="http://schemas.microsoft.com/office/drawing/2014/main" id="{01C7F773-CA04-4BE0-9F55-FE558173035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86274" y="2589757"/>
            <a:ext cx="1239894" cy="123989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20201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ลูกศร: ขวาท้ายขีด 2">
            <a:extLst>
              <a:ext uri="{FF2B5EF4-FFF2-40B4-BE49-F238E27FC236}">
                <a16:creationId xmlns="" xmlns:a16="http://schemas.microsoft.com/office/drawing/2014/main" id="{942D1A49-4DB8-4EBB-A080-A3F3AFFEEBF4}"/>
              </a:ext>
            </a:extLst>
          </p:cNvPr>
          <p:cNvSpPr/>
          <p:nvPr/>
        </p:nvSpPr>
        <p:spPr>
          <a:xfrm>
            <a:off x="9580067" y="1919446"/>
            <a:ext cx="881396" cy="397514"/>
          </a:xfrm>
          <a:prstGeom prst="stripedRightArrow">
            <a:avLst>
              <a:gd name="adj1" fmla="val 75971"/>
              <a:gd name="adj2" fmla="val 50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17" name="TextBox 8"/>
          <p:cNvSpPr txBox="1"/>
          <p:nvPr/>
        </p:nvSpPr>
        <p:spPr>
          <a:xfrm>
            <a:off x="8933373" y="4361560"/>
            <a:ext cx="2664000" cy="1323439"/>
          </a:xfrm>
          <a:prstGeom prst="rect">
            <a:avLst/>
          </a:prstGeom>
          <a:noFill/>
          <a:ln>
            <a:solidFill>
              <a:srgbClr val="319CBF"/>
            </a:solidFill>
          </a:ln>
        </p:spPr>
        <p:txBody>
          <a:bodyPr wrap="square" rtlCol="0">
            <a:spAutoFit/>
          </a:bodyPr>
          <a:lstStyle/>
          <a:p>
            <a:pPr lvl="0" defTabSz="914400">
              <a:buSzPct val="120000"/>
            </a:pPr>
            <a:r>
              <a:rPr lang="en-US" sz="2000" b="1" spc="-30" dirty="0">
                <a:solidFill>
                  <a:prstClr val="black"/>
                </a:solidFill>
                <a:latin typeface="EucrosiaUPC" pitchFamily="18" charset="-34"/>
                <a:cs typeface="EucrosiaUPC" pitchFamily="18" charset="-34"/>
                <a:sym typeface="Wingdings 2" panose="05020102010507070707" pitchFamily="18" charset="2"/>
              </a:rPr>
              <a:t></a:t>
            </a:r>
            <a:r>
              <a:rPr kumimoji="0" lang="th-TH" sz="2000" b="1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 ลดความเหลื่อมล้ำทางสังคม</a:t>
            </a:r>
          </a:p>
          <a:p>
            <a:pPr lvl="0" defTabSz="914400">
              <a:buSzPct val="120000"/>
            </a:pPr>
            <a:r>
              <a:rPr lang="en-US" sz="2000" b="1" spc="-30" dirty="0">
                <a:solidFill>
                  <a:prstClr val="black"/>
                </a:solidFill>
                <a:latin typeface="EucrosiaUPC" pitchFamily="18" charset="-34"/>
                <a:cs typeface="EucrosiaUPC" pitchFamily="18" charset="-34"/>
                <a:sym typeface="Wingdings 2" panose="05020102010507070707" pitchFamily="18" charset="2"/>
              </a:rPr>
              <a:t></a:t>
            </a:r>
            <a:r>
              <a:rPr kumimoji="0" lang="th-TH" sz="2000" b="1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 ครอบครัวอบอุ่น ช่วยเหลือเกื้อกูลกัน อยู่ในชุมชนอย่างมีความสุข</a:t>
            </a:r>
          </a:p>
          <a:p>
            <a:pPr lvl="0" defTabSz="914400">
              <a:buSzPct val="120000"/>
            </a:pPr>
            <a:r>
              <a:rPr lang="en-US" sz="2000" b="1" spc="-30" dirty="0">
                <a:solidFill>
                  <a:prstClr val="black"/>
                </a:solidFill>
                <a:latin typeface="EucrosiaUPC" pitchFamily="18" charset="-34"/>
                <a:cs typeface="EucrosiaUPC" pitchFamily="18" charset="-34"/>
                <a:sym typeface="Wingdings 2" panose="05020102010507070707" pitchFamily="18" charset="2"/>
              </a:rPr>
              <a:t></a:t>
            </a:r>
            <a:r>
              <a:rPr kumimoji="0" lang="th-TH" sz="2000" b="1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 ชุมชนเข้มแข็ง ยั่งยืน</a:t>
            </a:r>
            <a:endParaRPr kumimoji="0" lang="en-US" sz="2000" b="1" i="0" u="none" strike="noStrike" kern="12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14" name="สี่เหลี่ยมผืนผ้า 4">
            <a:extLst>
              <a:ext uri="{FF2B5EF4-FFF2-40B4-BE49-F238E27FC236}">
                <a16:creationId xmlns="" xmlns:a16="http://schemas.microsoft.com/office/drawing/2014/main" id="{DF7E556D-731B-4503-BA2E-42362135B80E}"/>
              </a:ext>
            </a:extLst>
          </p:cNvPr>
          <p:cNvSpPr/>
          <p:nvPr/>
        </p:nvSpPr>
        <p:spPr>
          <a:xfrm>
            <a:off x="-5190" y="0"/>
            <a:ext cx="12192000" cy="5321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EucrosiaUPC" pitchFamily="18" charset="-34"/>
                <a:cs typeface="EucrosiaUPC" pitchFamily="18" charset="-34"/>
              </a:rPr>
              <a:t>กรอบแนวคิดเกณฑ์การประกวดชุมชนท่องเที่ยว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EucrosiaUPC" pitchFamily="18" charset="-34"/>
                <a:cs typeface="EucrosiaUPC" pitchFamily="18" charset="-34"/>
              </a:rPr>
              <a:t>OTOP </a:t>
            </a: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EucrosiaUPC" pitchFamily="18" charset="-34"/>
                <a:cs typeface="EucrosiaUPC" pitchFamily="18" charset="-34"/>
              </a:rPr>
              <a:t>นวัตวิถี</a:t>
            </a:r>
          </a:p>
        </p:txBody>
      </p:sp>
      <p:sp>
        <p:nvSpPr>
          <p:cNvPr id="2" name="Down Arrow 1"/>
          <p:cNvSpPr/>
          <p:nvPr/>
        </p:nvSpPr>
        <p:spPr>
          <a:xfrm>
            <a:off x="2507027" y="1617911"/>
            <a:ext cx="457496" cy="303157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crosiaUPC" pitchFamily="18" charset="-34"/>
              <a:cs typeface="EucrosiaUPC" pitchFamily="18" charset="-34"/>
            </a:endParaRPr>
          </a:p>
        </p:txBody>
      </p:sp>
      <p:grpSp>
        <p:nvGrpSpPr>
          <p:cNvPr id="4" name="กลุ่ม 88">
            <a:extLst>
              <a:ext uri="{FF2B5EF4-FFF2-40B4-BE49-F238E27FC236}">
                <a16:creationId xmlns="" xmlns:a16="http://schemas.microsoft.com/office/drawing/2014/main" id="{F5974639-5B1A-453F-8466-91AB21B34537}"/>
              </a:ext>
            </a:extLst>
          </p:cNvPr>
          <p:cNvGrpSpPr/>
          <p:nvPr/>
        </p:nvGrpSpPr>
        <p:grpSpPr>
          <a:xfrm>
            <a:off x="0" y="6210283"/>
            <a:ext cx="12216931" cy="699327"/>
            <a:chOff x="0" y="6128760"/>
            <a:chExt cx="12216931" cy="787346"/>
          </a:xfrm>
        </p:grpSpPr>
        <p:sp>
          <p:nvSpPr>
            <p:cNvPr id="88" name="สามเหลี่ยมหน้าจั่ว 87">
              <a:extLst>
                <a:ext uri="{FF2B5EF4-FFF2-40B4-BE49-F238E27FC236}">
                  <a16:creationId xmlns="" xmlns:a16="http://schemas.microsoft.com/office/drawing/2014/main" id="{57675FB2-583A-49B5-9C12-3068DFF1BBD2}"/>
                </a:ext>
              </a:extLst>
            </p:cNvPr>
            <p:cNvSpPr/>
            <p:nvPr/>
          </p:nvSpPr>
          <p:spPr>
            <a:xfrm>
              <a:off x="12931" y="6128760"/>
              <a:ext cx="12204000" cy="269564"/>
            </a:xfrm>
            <a:prstGeom prst="triangle">
              <a:avLst>
                <a:gd name="adj" fmla="val 50000"/>
              </a:avLst>
            </a:prstGeom>
            <a:solidFill>
              <a:srgbClr val="1D64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>
                <a:latin typeface="EucrosiaUPC" pitchFamily="18" charset="-34"/>
                <a:cs typeface="EucrosiaUPC" pitchFamily="18" charset="-34"/>
              </a:endParaRPr>
            </a:p>
          </p:txBody>
        </p:sp>
        <p:sp>
          <p:nvSpPr>
            <p:cNvPr id="33" name="สี่เหลี่ยมผืนผ้า 7"/>
            <p:cNvSpPr/>
            <p:nvPr/>
          </p:nvSpPr>
          <p:spPr>
            <a:xfrm>
              <a:off x="0" y="6396335"/>
              <a:ext cx="12204000" cy="519771"/>
            </a:xfrm>
            <a:prstGeom prst="rect">
              <a:avLst/>
            </a:prstGeom>
            <a:solidFill>
              <a:srgbClr val="1D647C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EucrosiaUPC" pitchFamily="18" charset="-34"/>
                  <a:cs typeface="EucrosiaUPC" pitchFamily="18" charset="-34"/>
                </a:rPr>
                <a:t>บูรณาการร่วมกัน </a:t>
              </a:r>
              <a:r>
                <a:rPr kumimoji="0" lang="th-TH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EucrosiaUPC" pitchFamily="18" charset="-34"/>
                  <a:cs typeface="EucrosiaUPC" pitchFamily="18" charset="-34"/>
                </a:rPr>
                <a:t>“ชุมชนเป็นตัวตั้ง เอกชนร่วมขับเคลื่อน รัฐสนับสนุน”</a:t>
              </a:r>
            </a:p>
          </p:txBody>
        </p:sp>
      </p:grpSp>
      <p:sp>
        <p:nvSpPr>
          <p:cNvPr id="36" name="สี่เหลี่ยมผืนผ้า 7"/>
          <p:cNvSpPr/>
          <p:nvPr/>
        </p:nvSpPr>
        <p:spPr>
          <a:xfrm>
            <a:off x="8933373" y="3920709"/>
            <a:ext cx="2664000" cy="461665"/>
          </a:xfrm>
          <a:prstGeom prst="rect">
            <a:avLst/>
          </a:prstGeom>
          <a:solidFill>
            <a:srgbClr val="80BBD0"/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EucrosiaUPC" pitchFamily="18" charset="-34"/>
                <a:cs typeface="EucrosiaUPC" pitchFamily="18" charset="-34"/>
              </a:rPr>
              <a:t>เชิงคุณภาพ</a:t>
            </a:r>
          </a:p>
        </p:txBody>
      </p:sp>
      <p:sp>
        <p:nvSpPr>
          <p:cNvPr id="37" name="สี่เหลี่ยมผืนผ้า 7"/>
          <p:cNvSpPr/>
          <p:nvPr/>
        </p:nvSpPr>
        <p:spPr>
          <a:xfrm>
            <a:off x="6190925" y="3458555"/>
            <a:ext cx="5400000" cy="46166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EucrosiaUPC" pitchFamily="18" charset="-34"/>
                <a:cs typeface="EucrosiaUPC" pitchFamily="18" charset="-34"/>
              </a:rPr>
              <a:t>ผลสัมฤทธิ์</a:t>
            </a:r>
          </a:p>
        </p:txBody>
      </p:sp>
      <p:sp>
        <p:nvSpPr>
          <p:cNvPr id="38" name="TextBox 8"/>
          <p:cNvSpPr txBox="1"/>
          <p:nvPr/>
        </p:nvSpPr>
        <p:spPr>
          <a:xfrm>
            <a:off x="6191678" y="4369574"/>
            <a:ext cx="2663247" cy="132343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Tx/>
              <a:buNone/>
              <a:tabLst/>
              <a:defRPr/>
            </a:pPr>
            <a:r>
              <a:rPr kumimoji="0" lang="en-US" sz="2000" b="1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  <a:sym typeface="Wingdings 2" panose="05020102010507070707" pitchFamily="18" charset="2"/>
              </a:rPr>
              <a:t></a:t>
            </a:r>
            <a:r>
              <a:rPr kumimoji="0" lang="th-TH" sz="2000" b="1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 ผลิตภัณฑ์ชุมชนได้รับการพัฒนา</a:t>
            </a:r>
          </a:p>
          <a:p>
            <a:pPr lvl="0" defTabSz="914400">
              <a:buSzPct val="120000"/>
            </a:pPr>
            <a:r>
              <a:rPr lang="en-US" sz="2000" b="1" spc="-80" dirty="0">
                <a:solidFill>
                  <a:prstClr val="black"/>
                </a:solidFill>
                <a:latin typeface="EucrosiaUPC" pitchFamily="18" charset="-34"/>
                <a:cs typeface="EucrosiaUPC" pitchFamily="18" charset="-34"/>
                <a:sym typeface="Wingdings 2" panose="05020102010507070707" pitchFamily="18" charset="2"/>
              </a:rPr>
              <a:t></a:t>
            </a:r>
            <a:r>
              <a:rPr kumimoji="0" lang="th-TH" sz="2000" b="1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 ประชาชนมีรายได้เพิ่มขึ้น</a:t>
            </a:r>
          </a:p>
          <a:p>
            <a:pPr lvl="0" defTabSz="914400">
              <a:buSzPct val="120000"/>
            </a:pPr>
            <a:r>
              <a:rPr lang="en-US" sz="2000" b="1" spc="-80" dirty="0">
                <a:solidFill>
                  <a:prstClr val="black"/>
                </a:solidFill>
                <a:latin typeface="EucrosiaUPC" pitchFamily="18" charset="-34"/>
                <a:cs typeface="EucrosiaUPC" pitchFamily="18" charset="-34"/>
                <a:sym typeface="Wingdings 2" panose="05020102010507070707" pitchFamily="18" charset="2"/>
              </a:rPr>
              <a:t></a:t>
            </a:r>
            <a:r>
              <a:rPr kumimoji="0" lang="th-TH" sz="2000" b="1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 ชุมชนได้รับการพัฒนา </a:t>
            </a:r>
          </a:p>
          <a:p>
            <a:pPr lvl="0" defTabSz="914400">
              <a:buSzPct val="120000"/>
            </a:pPr>
            <a:r>
              <a:rPr lang="en-US" sz="2000" b="1" spc="-80" dirty="0">
                <a:solidFill>
                  <a:prstClr val="black"/>
                </a:solidFill>
                <a:latin typeface="EucrosiaUPC" pitchFamily="18" charset="-34"/>
                <a:cs typeface="EucrosiaUPC" pitchFamily="18" charset="-34"/>
                <a:sym typeface="Wingdings 2" panose="05020102010507070707" pitchFamily="18" charset="2"/>
              </a:rPr>
              <a:t></a:t>
            </a:r>
            <a:r>
              <a:rPr kumimoji="0" lang="th-TH" sz="2000" b="1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 </a:t>
            </a:r>
            <a:r>
              <a:rPr kumimoji="0" lang="th-TH" sz="2000" b="1" i="0" u="none" strike="noStrike" kern="1200" cap="none" spc="-2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ชุมชนผ่านการประเมินระดับมั่งมี ศรีสุข</a:t>
            </a:r>
          </a:p>
        </p:txBody>
      </p:sp>
      <p:sp>
        <p:nvSpPr>
          <p:cNvPr id="39" name="สี่เหลี่ยมผืนผ้า 7"/>
          <p:cNvSpPr/>
          <p:nvPr/>
        </p:nvSpPr>
        <p:spPr>
          <a:xfrm>
            <a:off x="6243177" y="3897274"/>
            <a:ext cx="2664000" cy="461665"/>
          </a:xfrm>
          <a:prstGeom prst="rect">
            <a:avLst/>
          </a:prstGeom>
          <a:solidFill>
            <a:srgbClr val="319CBF"/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EucrosiaUPC" pitchFamily="18" charset="-34"/>
                <a:cs typeface="EucrosiaUPC" pitchFamily="18" charset="-34"/>
              </a:rPr>
              <a:t>เชิงปริมาณ</a:t>
            </a:r>
          </a:p>
        </p:txBody>
      </p:sp>
      <p:sp>
        <p:nvSpPr>
          <p:cNvPr id="41" name="TextBox 8"/>
          <p:cNvSpPr txBox="1"/>
          <p:nvPr/>
        </p:nvSpPr>
        <p:spPr>
          <a:xfrm>
            <a:off x="6239013" y="2006498"/>
            <a:ext cx="2800484" cy="1446550"/>
          </a:xfrm>
          <a:prstGeom prst="rect">
            <a:avLst/>
          </a:prstGeom>
          <a:noFill/>
          <a:ln>
            <a:solidFill>
              <a:srgbClr val="296076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Tx/>
              <a:buNone/>
              <a:tabLst/>
              <a:defRPr/>
            </a:pPr>
            <a:r>
              <a:rPr kumimoji="0" lang="th-TH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 1</a:t>
            </a:r>
            <a:r>
              <a:rPr kumimoji="0" 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. </a:t>
            </a:r>
            <a:r>
              <a:rPr kumimoji="0" lang="th-TH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ด้านการบริหารจัดการชุมชน (</a:t>
            </a:r>
            <a:r>
              <a:rPr kumimoji="0" 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40</a:t>
            </a:r>
            <a:r>
              <a:rPr kumimoji="0" lang="th-TH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Tx/>
              <a:buNone/>
              <a:tabLst/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2. </a:t>
            </a:r>
            <a:r>
              <a:rPr kumimoji="0" lang="th-TH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ด้านการพัฒนาผลิตภัณฑ์ (</a:t>
            </a:r>
            <a:r>
              <a:rPr lang="th-TH" sz="2000" b="1" dirty="0">
                <a:solidFill>
                  <a:prstClr val="black"/>
                </a:solidFill>
                <a:latin typeface="EucrosiaUPC" pitchFamily="18" charset="-34"/>
                <a:cs typeface="EucrosiaUPC" pitchFamily="18" charset="-34"/>
              </a:rPr>
              <a:t>4</a:t>
            </a:r>
            <a:r>
              <a:rPr kumimoji="0" lang="th-TH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0</a:t>
            </a: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)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0000"/>
              <a:buFontTx/>
              <a:buNone/>
              <a:tabLst/>
              <a:defRPr/>
            </a:pPr>
            <a:r>
              <a:rPr kumimoji="0" lang="th-TH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 3</a:t>
            </a: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. </a:t>
            </a:r>
            <a:r>
              <a:rPr kumimoji="0" lang="th-TH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ด้านการส่งเสริมการท่องเที่ยวและบริการ (</a:t>
            </a:r>
            <a:r>
              <a:rPr lang="th-TH" sz="2000" b="1" dirty="0">
                <a:solidFill>
                  <a:prstClr val="black"/>
                </a:solidFill>
                <a:latin typeface="EucrosiaUPC" pitchFamily="18" charset="-34"/>
                <a:cs typeface="EucrosiaUPC" pitchFamily="18" charset="-34"/>
              </a:rPr>
              <a:t>2</a:t>
            </a:r>
            <a:r>
              <a:rPr kumimoji="0" lang="th-TH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0</a:t>
            </a: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rPr>
              <a:t>)</a:t>
            </a:r>
          </a:p>
        </p:txBody>
      </p:sp>
      <p:sp>
        <p:nvSpPr>
          <p:cNvPr id="42" name="สี่เหลี่ยมผืนผ้า 7"/>
          <p:cNvSpPr/>
          <p:nvPr/>
        </p:nvSpPr>
        <p:spPr>
          <a:xfrm>
            <a:off x="6218285" y="787744"/>
            <a:ext cx="5400000" cy="46166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EucrosiaUPC" pitchFamily="18" charset="-34"/>
                <a:cs typeface="EucrosiaUPC" pitchFamily="18" charset="-34"/>
              </a:rPr>
              <a:t>การประกวดชุมชนเท่องเที่ยว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EucrosiaUPC" pitchFamily="18" charset="-34"/>
                <a:cs typeface="EucrosiaUPC" pitchFamily="18" charset="-34"/>
              </a:rPr>
              <a:t>OTOP </a:t>
            </a: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EucrosiaUPC" pitchFamily="18" charset="-34"/>
                <a:cs typeface="EucrosiaUPC" pitchFamily="18" charset="-34"/>
              </a:rPr>
              <a:t>นวัตวิถี</a:t>
            </a:r>
          </a:p>
        </p:txBody>
      </p:sp>
      <p:sp>
        <p:nvSpPr>
          <p:cNvPr id="26" name="สี่เหลี่ยมผืนผ้า 7"/>
          <p:cNvSpPr/>
          <p:nvPr/>
        </p:nvSpPr>
        <p:spPr>
          <a:xfrm>
            <a:off x="8992282" y="1351526"/>
            <a:ext cx="2592000" cy="461665"/>
          </a:xfrm>
          <a:prstGeom prst="rect">
            <a:avLst/>
          </a:prstGeom>
          <a:solidFill>
            <a:srgbClr val="296076"/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normalizeH="0" baseline="0" noProof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EucrosiaUPC" pitchFamily="18" charset="-34"/>
                <a:cs typeface="EucrosiaUPC" pitchFamily="18" charset="-34"/>
              </a:rPr>
              <a:t>จำนวนชุมชนเป้าหมาย</a:t>
            </a:r>
          </a:p>
        </p:txBody>
      </p:sp>
      <p:sp>
        <p:nvSpPr>
          <p:cNvPr id="29" name="สี่เหลี่ยมผืนผ้า 7"/>
          <p:cNvSpPr/>
          <p:nvPr/>
        </p:nvSpPr>
        <p:spPr>
          <a:xfrm>
            <a:off x="6212460" y="1358607"/>
            <a:ext cx="2700000" cy="461665"/>
          </a:xfrm>
          <a:prstGeom prst="rect">
            <a:avLst/>
          </a:prstGeom>
          <a:solidFill>
            <a:srgbClr val="319CBF"/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EucrosiaUPC" pitchFamily="18" charset="-34"/>
                <a:cs typeface="EucrosiaUPC" pitchFamily="18" charset="-34"/>
              </a:rPr>
              <a:t>เกณฑ์การประกวด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9632095" y="2886330"/>
            <a:ext cx="1139814" cy="133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cxnSpLocks/>
          </p:cNvCxnSpPr>
          <p:nvPr/>
        </p:nvCxnSpPr>
        <p:spPr>
          <a:xfrm flipV="1">
            <a:off x="9940636" y="2378161"/>
            <a:ext cx="570805" cy="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Down Arrow 46"/>
          <p:cNvSpPr/>
          <p:nvPr/>
        </p:nvSpPr>
        <p:spPr>
          <a:xfrm rot="16200000">
            <a:off x="5645166" y="4482085"/>
            <a:ext cx="676763" cy="405625"/>
          </a:xfrm>
          <a:prstGeom prst="downArrow">
            <a:avLst>
              <a:gd name="adj1" fmla="val 67282"/>
              <a:gd name="adj2" fmla="val 23106"/>
            </a:avLst>
          </a:prstGeom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crosiaUPC" pitchFamily="18" charset="-34"/>
              <a:cs typeface="EucrosiaUPC" pitchFamily="18" charset="-34"/>
            </a:endParaRPr>
          </a:p>
        </p:txBody>
      </p:sp>
      <p:grpSp>
        <p:nvGrpSpPr>
          <p:cNvPr id="6" name="กลุ่ม 19">
            <a:extLst>
              <a:ext uri="{FF2B5EF4-FFF2-40B4-BE49-F238E27FC236}">
                <a16:creationId xmlns="" xmlns:a16="http://schemas.microsoft.com/office/drawing/2014/main" id="{81CC9E44-78A8-463E-BB3C-8F1BA10B5EA5}"/>
              </a:ext>
            </a:extLst>
          </p:cNvPr>
          <p:cNvGrpSpPr/>
          <p:nvPr/>
        </p:nvGrpSpPr>
        <p:grpSpPr>
          <a:xfrm>
            <a:off x="12931" y="802887"/>
            <a:ext cx="6152212" cy="5372802"/>
            <a:chOff x="12933" y="796180"/>
            <a:chExt cx="5723461" cy="5372802"/>
          </a:xfrm>
        </p:grpSpPr>
        <p:sp>
          <p:nvSpPr>
            <p:cNvPr id="24" name="Rectangle: Rounded Corners 26">
              <a:extLst>
                <a:ext uri="{FF2B5EF4-FFF2-40B4-BE49-F238E27FC236}">
                  <a16:creationId xmlns="" xmlns:a16="http://schemas.microsoft.com/office/drawing/2014/main" id="{9676E4F8-57D3-4D25-AC6D-4AEACBBB589C}"/>
                </a:ext>
              </a:extLst>
            </p:cNvPr>
            <p:cNvSpPr/>
            <p:nvPr/>
          </p:nvSpPr>
          <p:spPr>
            <a:xfrm>
              <a:off x="86848" y="796180"/>
              <a:ext cx="5267241" cy="791059"/>
            </a:xfrm>
            <a:prstGeom prst="roundRect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ucrosiaUPC" pitchFamily="18" charset="-34"/>
                  <a:cs typeface="EucrosiaUPC" pitchFamily="18" charset="-34"/>
                </a:rPr>
                <a:t>นโยบายของรัฐบาล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EucrosiaUPC" pitchFamily="18" charset="-34"/>
                  <a:cs typeface="EucrosiaUPC" pitchFamily="18" charset="-34"/>
                </a:rPr>
                <a:t>ลดความเหลื่อมล้ำทางสังคม สร้างโอกาส สร้างรายได้</a:t>
              </a:r>
              <a:endPara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endParaRPr>
            </a:p>
          </p:txBody>
        </p:sp>
        <p:sp>
          <p:nvSpPr>
            <p:cNvPr id="21" name="สี่เหลี่ยมผืนผ้า 6"/>
            <p:cNvSpPr/>
            <p:nvPr/>
          </p:nvSpPr>
          <p:spPr>
            <a:xfrm>
              <a:off x="86848" y="1939427"/>
              <a:ext cx="2628000" cy="43088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2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EucrosiaUPC" pitchFamily="18" charset="-34"/>
                  <a:cs typeface="EucrosiaUPC" pitchFamily="18" charset="-34"/>
                </a:rPr>
                <a:t>การพัฒนา </a:t>
              </a:r>
              <a:r>
                <a:rPr kumimoji="0" lang="en-US" sz="2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EucrosiaUPC" pitchFamily="18" charset="-34"/>
                  <a:cs typeface="EucrosiaUPC" pitchFamily="18" charset="-34"/>
                </a:rPr>
                <a:t>OTOP </a:t>
              </a:r>
              <a:r>
                <a:rPr kumimoji="0" lang="th-TH" sz="2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EucrosiaUPC" pitchFamily="18" charset="-34"/>
                  <a:cs typeface="EucrosiaUPC" pitchFamily="18" charset="-34"/>
                </a:rPr>
                <a:t>แบบเดิม</a:t>
              </a:r>
              <a:endParaRPr kumimoji="0" lang="th-TH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endParaRPr>
            </a:p>
          </p:txBody>
        </p:sp>
        <p:sp>
          <p:nvSpPr>
            <p:cNvPr id="23" name="สี่เหลี่ยมผืนผ้า 15"/>
            <p:cNvSpPr/>
            <p:nvPr/>
          </p:nvSpPr>
          <p:spPr>
            <a:xfrm>
              <a:off x="99259" y="2359955"/>
              <a:ext cx="2610000" cy="1754326"/>
            </a:xfrm>
            <a:prstGeom prst="rect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50000"/>
                </a:lnSpc>
                <a:buClrTx/>
                <a:buSzTx/>
                <a:buFontTx/>
                <a:buNone/>
                <a:tabLst/>
                <a:defRPr/>
              </a:pPr>
              <a:r>
                <a:rPr kumimoji="0" lang="th-TH" sz="2400" b="1" i="0" u="sng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EucrosiaUPC" pitchFamily="18" charset="-34"/>
                  <a:cs typeface="EucrosiaUPC" pitchFamily="18" charset="-34"/>
                </a:rPr>
                <a:t>นำสินค้าออกขายนอกชุมชน</a:t>
              </a:r>
            </a:p>
            <a:p>
              <a:pPr lvl="0" defTabSz="914400"/>
              <a:r>
                <a:rPr lang="en-US" sz="1000" b="1" dirty="0">
                  <a:solidFill>
                    <a:srgbClr val="0070C0"/>
                  </a:solidFill>
                  <a:latin typeface="EucrosiaUPC" pitchFamily="18" charset="-34"/>
                  <a:cs typeface="EucrosiaUPC" pitchFamily="18" charset="-34"/>
                  <a:sym typeface="Wingdings 2" panose="05020102010507070707" pitchFamily="18" charset="2"/>
                </a:rPr>
                <a:t></a:t>
              </a:r>
              <a:r>
                <a:rPr kumimoji="0" lang="th-TH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ucrosiaUPC" pitchFamily="18" charset="-34"/>
                  <a:cs typeface="EucrosiaUPC" pitchFamily="18" charset="-34"/>
                </a:rPr>
                <a:t> ขายสินค้าสู้เอกชนไม่ได้</a:t>
              </a:r>
            </a:p>
            <a:p>
              <a:pPr lvl="0" defTabSz="914400"/>
              <a:r>
                <a:rPr lang="en-US" sz="1000" b="1" dirty="0">
                  <a:solidFill>
                    <a:srgbClr val="0070C0"/>
                  </a:solidFill>
                  <a:latin typeface="EucrosiaUPC" pitchFamily="18" charset="-34"/>
                  <a:cs typeface="EucrosiaUPC" pitchFamily="18" charset="-34"/>
                  <a:sym typeface="Wingdings 2" panose="05020102010507070707" pitchFamily="18" charset="2"/>
                </a:rPr>
                <a:t></a:t>
              </a:r>
              <a:r>
                <a:rPr kumimoji="0" lang="th-TH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ucrosiaUPC" pitchFamily="18" charset="-34"/>
                  <a:cs typeface="EucrosiaUPC" pitchFamily="18" charset="-34"/>
                </a:rPr>
                <a:t> ช่องทางการตลาดเป็น 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ucrosiaUPC" pitchFamily="18" charset="-34"/>
                  <a:cs typeface="EucrosiaUPC" pitchFamily="18" charset="-34"/>
                </a:rPr>
                <a:t>Event</a:t>
              </a:r>
              <a:endPara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endParaRPr>
            </a:p>
            <a:p>
              <a:pPr lvl="0" defTabSz="914400"/>
              <a:r>
                <a:rPr lang="en-US" sz="1000" b="1" dirty="0">
                  <a:solidFill>
                    <a:srgbClr val="0070C0"/>
                  </a:solidFill>
                  <a:latin typeface="EucrosiaUPC" pitchFamily="18" charset="-34"/>
                  <a:cs typeface="EucrosiaUPC" pitchFamily="18" charset="-34"/>
                  <a:sym typeface="Wingdings 2" panose="05020102010507070707" pitchFamily="18" charset="2"/>
                </a:rPr>
                <a:t></a:t>
              </a:r>
              <a:r>
                <a:rPr kumimoji="0" lang="th-TH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ucrosiaUPC" pitchFamily="18" charset="-34"/>
                  <a:cs typeface="EucrosiaUPC" pitchFamily="18" charset="-34"/>
                </a:rPr>
                <a:t> รายได้ไม่กระจาย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endParaRPr>
            </a:p>
          </p:txBody>
        </p:sp>
        <p:sp>
          <p:nvSpPr>
            <p:cNvPr id="25" name="สี่เหลี่ยมผืนผ้า 7"/>
            <p:cNvSpPr/>
            <p:nvPr/>
          </p:nvSpPr>
          <p:spPr>
            <a:xfrm>
              <a:off x="2732741" y="1939324"/>
              <a:ext cx="2628000" cy="430887"/>
            </a:xfrm>
            <a:prstGeom prst="rect">
              <a:avLst/>
            </a:prstGeom>
            <a:solidFill>
              <a:srgbClr val="319CBF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2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EucrosiaUPC" pitchFamily="18" charset="-34"/>
                  <a:cs typeface="EucrosiaUPC" pitchFamily="18" charset="-34"/>
                </a:rPr>
                <a:t>ชุมชนท่องเที่ยว </a:t>
              </a:r>
              <a:r>
                <a:rPr kumimoji="0" lang="en-US" sz="2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EucrosiaUPC" pitchFamily="18" charset="-34"/>
                  <a:cs typeface="EucrosiaUPC" pitchFamily="18" charset="-34"/>
                </a:rPr>
                <a:t>OTOP </a:t>
              </a:r>
              <a:r>
                <a:rPr kumimoji="0" lang="th-TH" sz="2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EucrosiaUPC" pitchFamily="18" charset="-34"/>
                  <a:cs typeface="EucrosiaUPC" pitchFamily="18" charset="-34"/>
                </a:rPr>
                <a:t>นวัตวิถี</a:t>
              </a:r>
            </a:p>
          </p:txBody>
        </p:sp>
        <p:sp>
          <p:nvSpPr>
            <p:cNvPr id="27" name="สี่เหลี่ยมผืนผ้า 18"/>
            <p:cNvSpPr/>
            <p:nvPr/>
          </p:nvSpPr>
          <p:spPr>
            <a:xfrm>
              <a:off x="2743200" y="2399407"/>
              <a:ext cx="2610889" cy="1692771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BBD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2400" b="1" i="0" u="sng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uLnTx/>
                  <a:uFillTx/>
                  <a:latin typeface="EucrosiaUPC" pitchFamily="18" charset="-34"/>
                  <a:cs typeface="EucrosiaUPC" pitchFamily="18" charset="-34"/>
                </a:rPr>
                <a:t>ขายสินค้าอยู่ในชุมชน</a:t>
              </a:r>
            </a:p>
            <a:p>
              <a:pPr lvl="0" defTabSz="914400"/>
              <a:r>
                <a:rPr lang="en-US" sz="1000" b="1" dirty="0">
                  <a:solidFill>
                    <a:srgbClr val="1D647C"/>
                  </a:solidFill>
                  <a:latin typeface="EucrosiaUPC" pitchFamily="18" charset="-34"/>
                  <a:cs typeface="EucrosiaUPC" pitchFamily="18" charset="-34"/>
                  <a:sym typeface="Wingdings 2" panose="05020102010507070707" pitchFamily="18" charset="2"/>
                </a:rPr>
                <a:t></a:t>
              </a:r>
              <a:r>
                <a:rPr kumimoji="0" lang="th-TH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EucrosiaUPC" pitchFamily="18" charset="-34"/>
                  <a:cs typeface="EucrosiaUPC" pitchFamily="18" charset="-34"/>
                </a:rPr>
                <a:t> </a:t>
              </a:r>
              <a:r>
                <a:rPr kumimoji="0" lang="th-TH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ucrosiaUPC" pitchFamily="18" charset="-34"/>
                  <a:cs typeface="EucrosiaUPC" pitchFamily="18" charset="-34"/>
                </a:rPr>
                <a:t>ใช้เสน่ห์สร้างสรรค์รายได้</a:t>
              </a:r>
            </a:p>
            <a:p>
              <a:pPr lvl="0" defTabSz="914400"/>
              <a:r>
                <a:rPr lang="en-US" sz="1000" b="1" dirty="0">
                  <a:solidFill>
                    <a:srgbClr val="1D647C"/>
                  </a:solidFill>
                  <a:latin typeface="EucrosiaUPC" pitchFamily="18" charset="-34"/>
                  <a:cs typeface="EucrosiaUPC" pitchFamily="18" charset="-34"/>
                  <a:sym typeface="Wingdings 2" panose="05020102010507070707" pitchFamily="18" charset="2"/>
                </a:rPr>
                <a:t></a:t>
              </a:r>
              <a:r>
                <a:rPr kumimoji="0" lang="th-TH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ucrosiaUPC" pitchFamily="18" charset="-34"/>
                  <a:cs typeface="EucrosiaUPC" pitchFamily="18" charset="-34"/>
                </a:rPr>
                <a:t> รายได้กระจาย</a:t>
              </a:r>
            </a:p>
            <a:p>
              <a:pPr lvl="0" defTabSz="914400"/>
              <a:r>
                <a:rPr lang="en-US" sz="1000" b="1" dirty="0">
                  <a:solidFill>
                    <a:srgbClr val="1D647C"/>
                  </a:solidFill>
                  <a:latin typeface="EucrosiaUPC" pitchFamily="18" charset="-34"/>
                  <a:cs typeface="EucrosiaUPC" pitchFamily="18" charset="-34"/>
                  <a:sym typeface="Wingdings 2" panose="05020102010507070707" pitchFamily="18" charset="2"/>
                </a:rPr>
                <a:t></a:t>
              </a:r>
              <a:r>
                <a:rPr kumimoji="0" lang="th-TH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ucrosiaUPC" pitchFamily="18" charset="-34"/>
                  <a:cs typeface="EucrosiaUPC" pitchFamily="18" charset="-34"/>
                </a:rPr>
                <a:t> สร้างแอ่งท่องเที่ยวเล็ก ๆ</a:t>
              </a:r>
            </a:p>
            <a:p>
              <a:pPr lvl="0" defTabSz="914400"/>
              <a:r>
                <a:rPr lang="en-US" sz="1000" b="1" dirty="0">
                  <a:solidFill>
                    <a:srgbClr val="1D647C"/>
                  </a:solidFill>
                  <a:latin typeface="EucrosiaUPC" pitchFamily="18" charset="-34"/>
                  <a:cs typeface="EucrosiaUPC" pitchFamily="18" charset="-34"/>
                  <a:sym typeface="Wingdings 2" panose="05020102010507070707" pitchFamily="18" charset="2"/>
                </a:rPr>
                <a:t></a:t>
              </a:r>
              <a:r>
                <a:rPr kumimoji="0" lang="th-TH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ucrosiaUPC" pitchFamily="18" charset="-34"/>
                  <a:cs typeface="EucrosiaUPC" pitchFamily="18" charset="-34"/>
                </a:rPr>
                <a:t> ชุมชนคงอยู่ เกิดวิถีชุมชน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endParaRPr>
            </a:p>
          </p:txBody>
        </p:sp>
        <p:sp>
          <p:nvSpPr>
            <p:cNvPr id="28" name="สี่เหลี่ยมผืนผ้า 7"/>
            <p:cNvSpPr/>
            <p:nvPr/>
          </p:nvSpPr>
          <p:spPr>
            <a:xfrm>
              <a:off x="99260" y="4457786"/>
              <a:ext cx="5254830" cy="461665"/>
            </a:xfrm>
            <a:prstGeom prst="rect">
              <a:avLst/>
            </a:prstGeom>
            <a:solidFill>
              <a:srgbClr val="319CBF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EucrosiaUPC" pitchFamily="18" charset="-34"/>
                  <a:cs typeface="EucrosiaUPC" pitchFamily="18" charset="-34"/>
                </a:rPr>
                <a:t>สิ่งที่ดำเนินการ</a:t>
              </a:r>
            </a:p>
          </p:txBody>
        </p:sp>
        <p:sp>
          <p:nvSpPr>
            <p:cNvPr id="46" name="Down Arrow 45"/>
            <p:cNvSpPr/>
            <p:nvPr/>
          </p:nvSpPr>
          <p:spPr>
            <a:xfrm rot="16200000">
              <a:off x="2354933" y="3008036"/>
              <a:ext cx="490970" cy="337869"/>
            </a:xfrm>
            <a:prstGeom prst="downArrow">
              <a:avLst/>
            </a:prstGeom>
            <a:ln w="19050">
              <a:solidFill>
                <a:srgbClr val="002060"/>
              </a:solidFill>
              <a:prstDash val="sysDot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endParaRPr>
            </a:p>
          </p:txBody>
        </p:sp>
        <p:sp>
          <p:nvSpPr>
            <p:cNvPr id="7" name="สามเหลี่ยมหน้าจั่ว 6">
              <a:extLst>
                <a:ext uri="{FF2B5EF4-FFF2-40B4-BE49-F238E27FC236}">
                  <a16:creationId xmlns="" xmlns:a16="http://schemas.microsoft.com/office/drawing/2014/main" id="{DEC1F2F7-0981-4017-A98E-2A57216C1409}"/>
                </a:ext>
              </a:extLst>
            </p:cNvPr>
            <p:cNvSpPr/>
            <p:nvPr/>
          </p:nvSpPr>
          <p:spPr>
            <a:xfrm flipV="1">
              <a:off x="422564" y="1612380"/>
              <a:ext cx="4544292" cy="303157"/>
            </a:xfrm>
            <a:prstGeom prst="triangle">
              <a:avLst>
                <a:gd name="adj" fmla="val 50134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>
                <a:latin typeface="EucrosiaUPC" pitchFamily="18" charset="-34"/>
                <a:cs typeface="EucrosiaUPC" pitchFamily="18" charset="-34"/>
              </a:endParaRPr>
            </a:p>
          </p:txBody>
        </p:sp>
        <p:grpSp>
          <p:nvGrpSpPr>
            <p:cNvPr id="8" name="กลุ่ม 18">
              <a:extLst>
                <a:ext uri="{FF2B5EF4-FFF2-40B4-BE49-F238E27FC236}">
                  <a16:creationId xmlns="" xmlns:a16="http://schemas.microsoft.com/office/drawing/2014/main" id="{F3835555-7161-4BA5-B7DA-35FB0876B1FA}"/>
                </a:ext>
              </a:extLst>
            </p:cNvPr>
            <p:cNvGrpSpPr/>
            <p:nvPr/>
          </p:nvGrpSpPr>
          <p:grpSpPr>
            <a:xfrm>
              <a:off x="12933" y="5043631"/>
              <a:ext cx="5723461" cy="1125351"/>
              <a:chOff x="12933" y="5043631"/>
              <a:chExt cx="5723461" cy="1125351"/>
            </a:xfrm>
          </p:grpSpPr>
          <p:sp>
            <p:nvSpPr>
              <p:cNvPr id="12" name="รูปหกเหลี่ยม 11">
                <a:extLst>
                  <a:ext uri="{FF2B5EF4-FFF2-40B4-BE49-F238E27FC236}">
                    <a16:creationId xmlns="" xmlns:a16="http://schemas.microsoft.com/office/drawing/2014/main" id="{9F982228-1E9A-46F7-9EC5-BB6471F31E6C}"/>
                  </a:ext>
                </a:extLst>
              </p:cNvPr>
              <p:cNvSpPr/>
              <p:nvPr/>
            </p:nvSpPr>
            <p:spPr>
              <a:xfrm>
                <a:off x="12933" y="5043631"/>
                <a:ext cx="1260000" cy="702595"/>
              </a:xfrm>
              <a:prstGeom prst="hexagon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2">
                    <a:lumMod val="40000"/>
                    <a:lumOff val="60000"/>
                  </a:schemeClr>
                </a:solidFill>
                <a:prstDash val="dash"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th-TH" sz="1800" b="1" dirty="0">
                    <a:latin typeface="EucrosiaUPC" pitchFamily="18" charset="-34"/>
                    <a:cs typeface="EucrosiaUPC" pitchFamily="18" charset="-34"/>
                  </a:rPr>
                  <a:t>สร้างชุมชนเข้มแข็ง</a:t>
                </a:r>
              </a:p>
            </p:txBody>
          </p:sp>
          <p:sp>
            <p:nvSpPr>
              <p:cNvPr id="54" name="รูปหกเหลี่ยม 53">
                <a:extLst>
                  <a:ext uri="{FF2B5EF4-FFF2-40B4-BE49-F238E27FC236}">
                    <a16:creationId xmlns="" xmlns:a16="http://schemas.microsoft.com/office/drawing/2014/main" id="{600989F7-E739-428A-9701-7DAF4C1EFA4B}"/>
                  </a:ext>
                </a:extLst>
              </p:cNvPr>
              <p:cNvSpPr/>
              <p:nvPr/>
            </p:nvSpPr>
            <p:spPr>
              <a:xfrm>
                <a:off x="4476394" y="5046705"/>
                <a:ext cx="1260000" cy="702595"/>
              </a:xfrm>
              <a:prstGeom prst="hexagon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  <a:prstDash val="dash"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th-TH" sz="1800" b="1" dirty="0">
                    <a:solidFill>
                      <a:prstClr val="black"/>
                    </a:solidFill>
                    <a:latin typeface="EucrosiaUPC" pitchFamily="18" charset="-34"/>
                    <a:cs typeface="EucrosiaUPC" pitchFamily="18" charset="-34"/>
                  </a:rPr>
                  <a:t>สร้างตลาดในชุมชน</a:t>
                </a:r>
                <a:endParaRPr lang="th-TH" sz="1800" b="1" dirty="0">
                  <a:latin typeface="EucrosiaUPC" pitchFamily="18" charset="-34"/>
                  <a:cs typeface="EucrosiaUPC" pitchFamily="18" charset="-34"/>
                </a:endParaRPr>
              </a:p>
            </p:txBody>
          </p:sp>
          <p:grpSp>
            <p:nvGrpSpPr>
              <p:cNvPr id="9" name="กลุ่ม 17">
                <a:extLst>
                  <a:ext uri="{FF2B5EF4-FFF2-40B4-BE49-F238E27FC236}">
                    <a16:creationId xmlns="" xmlns:a16="http://schemas.microsoft.com/office/drawing/2014/main" id="{E0495735-649F-4D34-9721-8BB5D63C1E1D}"/>
                  </a:ext>
                </a:extLst>
              </p:cNvPr>
              <p:cNvGrpSpPr/>
              <p:nvPr/>
            </p:nvGrpSpPr>
            <p:grpSpPr>
              <a:xfrm>
                <a:off x="1127973" y="5409509"/>
                <a:ext cx="1260000" cy="715783"/>
                <a:chOff x="1127973" y="5409509"/>
                <a:chExt cx="1260000" cy="715783"/>
              </a:xfrm>
            </p:grpSpPr>
            <p:sp>
              <p:nvSpPr>
                <p:cNvPr id="51" name="รูปหกเหลี่ยม 50">
                  <a:extLst>
                    <a:ext uri="{FF2B5EF4-FFF2-40B4-BE49-F238E27FC236}">
                      <a16:creationId xmlns="" xmlns:a16="http://schemas.microsoft.com/office/drawing/2014/main" id="{08801291-D2B9-4CD6-9005-F95AAADEFDA1}"/>
                    </a:ext>
                  </a:extLst>
                </p:cNvPr>
                <p:cNvSpPr/>
                <p:nvPr/>
              </p:nvSpPr>
              <p:spPr>
                <a:xfrm>
                  <a:off x="1127973" y="5409509"/>
                  <a:ext cx="1260000" cy="702595"/>
                </a:xfrm>
                <a:prstGeom prst="hexagon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 w="12700">
                  <a:solidFill>
                    <a:schemeClr val="accent6">
                      <a:lumMod val="40000"/>
                      <a:lumOff val="60000"/>
                    </a:schemeClr>
                  </a:solidFill>
                  <a:prstDash val="dash"/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>
                    <a:latin typeface="EucrosiaUPC" pitchFamily="18" charset="-34"/>
                    <a:cs typeface="EucrosiaUPC" pitchFamily="18" charset="-34"/>
                  </a:endParaRPr>
                </a:p>
              </p:txBody>
            </p:sp>
            <p:sp>
              <p:nvSpPr>
                <p:cNvPr id="55" name="สี่เหลี่ยมผืนผ้า 18">
                  <a:extLst>
                    <a:ext uri="{FF2B5EF4-FFF2-40B4-BE49-F238E27FC236}">
                      <a16:creationId xmlns="" xmlns:a16="http://schemas.microsoft.com/office/drawing/2014/main" id="{BBE5FB44-0F01-49E5-9880-A884630960E3}"/>
                    </a:ext>
                  </a:extLst>
                </p:cNvPr>
                <p:cNvSpPr/>
                <p:nvPr/>
              </p:nvSpPr>
              <p:spPr>
                <a:xfrm>
                  <a:off x="1261159" y="5575911"/>
                  <a:ext cx="1026465" cy="54938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th-TH" sz="1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EucrosiaUPC" pitchFamily="18" charset="-34"/>
                      <a:cs typeface="EucrosiaUPC" pitchFamily="18" charset="-34"/>
                    </a:rPr>
                    <a:t>พัฒนาสินค้า </a:t>
                  </a:r>
                  <a:endPara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itchFamily="18" charset="-34"/>
                    <a:cs typeface="EucrosiaUPC" pitchFamily="18" charset="-34"/>
                  </a:endParaRPr>
                </a:p>
                <a:p>
                  <a:pPr marL="0" marR="0" lvl="0" indent="0" algn="ctr" defTabSz="914400" rtl="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EucrosiaUPC" pitchFamily="18" charset="-34"/>
                      <a:cs typeface="EucrosiaUPC" pitchFamily="18" charset="-34"/>
                    </a:rPr>
                    <a:t>OTOP</a:t>
                  </a:r>
                  <a:endParaRPr kumimoji="0" lang="th-TH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itchFamily="18" charset="-34"/>
                    <a:cs typeface="EucrosiaUPC" pitchFamily="18" charset="-34"/>
                  </a:endParaRPr>
                </a:p>
              </p:txBody>
            </p:sp>
          </p:grpSp>
          <p:grpSp>
            <p:nvGrpSpPr>
              <p:cNvPr id="10" name="กลุ่ม 14">
                <a:extLst>
                  <a:ext uri="{FF2B5EF4-FFF2-40B4-BE49-F238E27FC236}">
                    <a16:creationId xmlns="" xmlns:a16="http://schemas.microsoft.com/office/drawing/2014/main" id="{BB315554-7EA5-4B01-8DA3-D06AAF50F22F}"/>
                  </a:ext>
                </a:extLst>
              </p:cNvPr>
              <p:cNvGrpSpPr/>
              <p:nvPr/>
            </p:nvGrpSpPr>
            <p:grpSpPr>
              <a:xfrm>
                <a:off x="2243046" y="5046706"/>
                <a:ext cx="1260000" cy="702595"/>
                <a:chOff x="2243046" y="5046706"/>
                <a:chExt cx="1260000" cy="702595"/>
              </a:xfrm>
            </p:grpSpPr>
            <p:sp>
              <p:nvSpPr>
                <p:cNvPr id="52" name="รูปหกเหลี่ยม 51">
                  <a:extLst>
                    <a:ext uri="{FF2B5EF4-FFF2-40B4-BE49-F238E27FC236}">
                      <a16:creationId xmlns="" xmlns:a16="http://schemas.microsoft.com/office/drawing/2014/main" id="{46EA0E28-64FF-48B3-BF20-FDC931071756}"/>
                    </a:ext>
                  </a:extLst>
                </p:cNvPr>
                <p:cNvSpPr/>
                <p:nvPr/>
              </p:nvSpPr>
              <p:spPr>
                <a:xfrm>
                  <a:off x="2243046" y="5046706"/>
                  <a:ext cx="1260000" cy="702595"/>
                </a:xfrm>
                <a:prstGeom prst="hexagon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  <a:prstDash val="dash"/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>
                    <a:latin typeface="EucrosiaUPC" pitchFamily="18" charset="-34"/>
                    <a:cs typeface="EucrosiaUPC" pitchFamily="18" charset="-34"/>
                  </a:endParaRPr>
                </a:p>
              </p:txBody>
            </p:sp>
            <p:sp>
              <p:nvSpPr>
                <p:cNvPr id="56" name="สี่เหลี่ยมผืนผ้า 18">
                  <a:extLst>
                    <a:ext uri="{FF2B5EF4-FFF2-40B4-BE49-F238E27FC236}">
                      <a16:creationId xmlns="" xmlns:a16="http://schemas.microsoft.com/office/drawing/2014/main" id="{C7294646-74B2-4290-95C3-ABFCA2781C0D}"/>
                    </a:ext>
                  </a:extLst>
                </p:cNvPr>
                <p:cNvSpPr/>
                <p:nvPr/>
              </p:nvSpPr>
              <p:spPr>
                <a:xfrm>
                  <a:off x="2288242" y="5156186"/>
                  <a:ext cx="1163599" cy="54938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pPr lvl="0" algn="ctr" defTabSz="914400">
                    <a:lnSpc>
                      <a:spcPct val="80000"/>
                    </a:lnSpc>
                  </a:pPr>
                  <a:r>
                    <a:rPr lang="th-TH" sz="1800" b="1" dirty="0">
                      <a:solidFill>
                        <a:prstClr val="black"/>
                      </a:solidFill>
                      <a:latin typeface="EucrosiaUPC" pitchFamily="18" charset="-34"/>
                      <a:cs typeface="EucrosiaUPC" pitchFamily="18" charset="-34"/>
                    </a:rPr>
                    <a:t>ดึงเสน่ห์ชุมชนออกมา</a:t>
                  </a:r>
                </a:p>
              </p:txBody>
            </p:sp>
          </p:grpSp>
          <p:grpSp>
            <p:nvGrpSpPr>
              <p:cNvPr id="15" name="กลุ่ม 15">
                <a:extLst>
                  <a:ext uri="{FF2B5EF4-FFF2-40B4-BE49-F238E27FC236}">
                    <a16:creationId xmlns="" xmlns:a16="http://schemas.microsoft.com/office/drawing/2014/main" id="{2E5866BB-D02C-4AFC-99C7-AC87901F2EB3}"/>
                  </a:ext>
                </a:extLst>
              </p:cNvPr>
              <p:cNvGrpSpPr/>
              <p:nvPr/>
            </p:nvGrpSpPr>
            <p:grpSpPr>
              <a:xfrm>
                <a:off x="3360261" y="5398002"/>
                <a:ext cx="1260000" cy="770980"/>
                <a:chOff x="3381042" y="5398002"/>
                <a:chExt cx="1260000" cy="770980"/>
              </a:xfrm>
            </p:grpSpPr>
            <p:sp>
              <p:nvSpPr>
                <p:cNvPr id="53" name="รูปหกเหลี่ยม 52">
                  <a:extLst>
                    <a:ext uri="{FF2B5EF4-FFF2-40B4-BE49-F238E27FC236}">
                      <a16:creationId xmlns="" xmlns:a16="http://schemas.microsoft.com/office/drawing/2014/main" id="{56DEBF12-318C-4441-A28C-AB7F31D037BD}"/>
                    </a:ext>
                  </a:extLst>
                </p:cNvPr>
                <p:cNvSpPr/>
                <p:nvPr/>
              </p:nvSpPr>
              <p:spPr>
                <a:xfrm>
                  <a:off x="3381042" y="5405077"/>
                  <a:ext cx="1260000" cy="702595"/>
                </a:xfrm>
                <a:prstGeom prst="hexagon">
                  <a:avLst/>
                </a:prstGeom>
                <a:solidFill>
                  <a:srgbClr val="FFCCFF"/>
                </a:solidFill>
                <a:ln w="12700">
                  <a:solidFill>
                    <a:srgbClr val="7030A0"/>
                  </a:solidFill>
                  <a:prstDash val="dash"/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th-TH" dirty="0">
                    <a:latin typeface="EucrosiaUPC" pitchFamily="18" charset="-34"/>
                    <a:cs typeface="EucrosiaUPC" pitchFamily="18" charset="-34"/>
                  </a:endParaRPr>
                </a:p>
              </p:txBody>
            </p:sp>
            <p:sp>
              <p:nvSpPr>
                <p:cNvPr id="57" name="สี่เหลี่ยมผืนผ้า 18">
                  <a:extLst>
                    <a:ext uri="{FF2B5EF4-FFF2-40B4-BE49-F238E27FC236}">
                      <a16:creationId xmlns="" xmlns:a16="http://schemas.microsoft.com/office/drawing/2014/main" id="{016A9770-3C29-4FC7-9F68-61A055206439}"/>
                    </a:ext>
                  </a:extLst>
                </p:cNvPr>
                <p:cNvSpPr/>
                <p:nvPr/>
              </p:nvSpPr>
              <p:spPr>
                <a:xfrm>
                  <a:off x="3473858" y="5398002"/>
                  <a:ext cx="1031621" cy="77098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pPr lvl="0" algn="ctr" defTabSz="914400">
                    <a:lnSpc>
                      <a:spcPct val="80000"/>
                    </a:lnSpc>
                  </a:pPr>
                  <a:r>
                    <a:rPr lang="th-TH" sz="1800" b="1" dirty="0">
                      <a:solidFill>
                        <a:prstClr val="black"/>
                      </a:solidFill>
                      <a:latin typeface="EucrosiaUPC" pitchFamily="18" charset="-34"/>
                      <a:cs typeface="EucrosiaUPC" pitchFamily="18" charset="-34"/>
                    </a:rPr>
                    <a:t>เชื่อมโยงเส้นทางการท่องเที่ยว </a:t>
                  </a:r>
                </a:p>
              </p:txBody>
            </p:sp>
          </p:grpSp>
        </p:grpSp>
        <p:sp>
          <p:nvSpPr>
            <p:cNvPr id="90" name="Down Arrow 45">
              <a:extLst>
                <a:ext uri="{FF2B5EF4-FFF2-40B4-BE49-F238E27FC236}">
                  <a16:creationId xmlns="" xmlns:a16="http://schemas.microsoft.com/office/drawing/2014/main" id="{665C6AAC-435D-41DF-9FA8-358CCA3BF17B}"/>
                </a:ext>
              </a:extLst>
            </p:cNvPr>
            <p:cNvSpPr/>
            <p:nvPr/>
          </p:nvSpPr>
          <p:spPr>
            <a:xfrm>
              <a:off x="2487256" y="4168468"/>
              <a:ext cx="490970" cy="337869"/>
            </a:xfrm>
            <a:prstGeom prst="downArrow">
              <a:avLst/>
            </a:prstGeom>
            <a:ln w="19050">
              <a:solidFill>
                <a:srgbClr val="002060"/>
              </a:solidFill>
              <a:prstDash val="sysDot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crosiaUPC" pitchFamily="18" charset="-34"/>
                <a:cs typeface="EucrosiaUPC" pitchFamily="18" charset="-34"/>
              </a:endParaRPr>
            </a:p>
          </p:txBody>
        </p:sp>
      </p:grpSp>
      <p:grpSp>
        <p:nvGrpSpPr>
          <p:cNvPr id="16" name="กลุ่ม 86">
            <a:extLst>
              <a:ext uri="{FF2B5EF4-FFF2-40B4-BE49-F238E27FC236}">
                <a16:creationId xmlns="" xmlns:a16="http://schemas.microsoft.com/office/drawing/2014/main" id="{7FF5107A-66ED-4CD6-AF81-3FEFEF5CEB13}"/>
              </a:ext>
            </a:extLst>
          </p:cNvPr>
          <p:cNvGrpSpPr/>
          <p:nvPr/>
        </p:nvGrpSpPr>
        <p:grpSpPr>
          <a:xfrm>
            <a:off x="9281252" y="1808772"/>
            <a:ext cx="2684911" cy="1472936"/>
            <a:chOff x="9084525" y="1808294"/>
            <a:chExt cx="2684911" cy="1472936"/>
          </a:xfrm>
        </p:grpSpPr>
        <p:grpSp>
          <p:nvGrpSpPr>
            <p:cNvPr id="18" name="กลุ่ม 71">
              <a:extLst>
                <a:ext uri="{FF2B5EF4-FFF2-40B4-BE49-F238E27FC236}">
                  <a16:creationId xmlns="" xmlns:a16="http://schemas.microsoft.com/office/drawing/2014/main" id="{B5D39F5D-CCDB-4902-96F8-573E6C5ADDB4}"/>
                </a:ext>
              </a:extLst>
            </p:cNvPr>
            <p:cNvGrpSpPr/>
            <p:nvPr/>
          </p:nvGrpSpPr>
          <p:grpSpPr>
            <a:xfrm>
              <a:off x="9084525" y="1808294"/>
              <a:ext cx="2684911" cy="1472936"/>
              <a:chOff x="7989518" y="1817623"/>
              <a:chExt cx="3771899" cy="1472936"/>
            </a:xfrm>
          </p:grpSpPr>
          <p:graphicFrame>
            <p:nvGraphicFramePr>
              <p:cNvPr id="58" name="ไดอะแกรม 57">
                <a:extLst>
                  <a:ext uri="{FF2B5EF4-FFF2-40B4-BE49-F238E27FC236}">
                    <a16:creationId xmlns="" xmlns:a16="http://schemas.microsoft.com/office/drawing/2014/main" id="{8AFD2179-E876-4FC8-938B-C40A418EC639}"/>
                  </a:ext>
                </a:extLst>
              </p:cNvPr>
              <p:cNvGraphicFramePr/>
              <p:nvPr>
                <p:extLst>
                  <p:ext uri="{D42A27DB-BD31-4B8C-83A1-F6EECF244321}">
                    <p14:modId xmlns="" xmlns:p14="http://schemas.microsoft.com/office/powerpoint/2010/main" val="1122016600"/>
                  </p:ext>
                </p:extLst>
              </p:nvPr>
            </p:nvGraphicFramePr>
            <p:xfrm>
              <a:off x="7989518" y="1817623"/>
              <a:ext cx="3771899" cy="147293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11" name="TextBox 10"/>
              <p:cNvSpPr txBox="1"/>
              <p:nvPr/>
            </p:nvSpPr>
            <p:spPr>
              <a:xfrm>
                <a:off x="8409308" y="1919299"/>
                <a:ext cx="13980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th-TH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uLnTx/>
                    <a:uFillTx/>
                    <a:latin typeface="EucrosiaUPC" pitchFamily="18" charset="-34"/>
                    <a:cs typeface="EucrosiaUPC" pitchFamily="18" charset="-34"/>
                  </a:rPr>
                  <a:t>ต้นแบบ</a:t>
                </a:r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uLnTx/>
                  <a:uFillTx/>
                  <a:latin typeface="EucrosiaUPC" pitchFamily="18" charset="-34"/>
                  <a:cs typeface="EucrosiaUPC" pitchFamily="18" charset="-34"/>
                </a:endParaRPr>
              </a:p>
            </p:txBody>
          </p:sp>
          <p:cxnSp>
            <p:nvCxnSpPr>
              <p:cNvPr id="13" name="Straight Arrow Connector 12"/>
              <p:cNvCxnSpPr>
                <a:cxnSpLocks/>
              </p:cNvCxnSpPr>
              <p:nvPr/>
            </p:nvCxnSpPr>
            <p:spPr>
              <a:xfrm flipV="1">
                <a:off x="8334222" y="2604192"/>
                <a:ext cx="604964" cy="68116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77" name="ตัวเชื่อมต่อตรง 76">
              <a:extLst>
                <a:ext uri="{FF2B5EF4-FFF2-40B4-BE49-F238E27FC236}">
                  <a16:creationId xmlns="" xmlns:a16="http://schemas.microsoft.com/office/drawing/2014/main" id="{C8F8ABFE-B69A-48EE-8D6C-3558C390621A}"/>
                </a:ext>
              </a:extLst>
            </p:cNvPr>
            <p:cNvCxnSpPr>
              <a:cxnSpLocks/>
            </p:cNvCxnSpPr>
            <p:nvPr/>
          </p:nvCxnSpPr>
          <p:spPr>
            <a:xfrm>
              <a:off x="9770693" y="2716415"/>
              <a:ext cx="1243671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ตัวเชื่อมต่อตรง 82">
              <a:extLst>
                <a:ext uri="{FF2B5EF4-FFF2-40B4-BE49-F238E27FC236}">
                  <a16:creationId xmlns="" xmlns:a16="http://schemas.microsoft.com/office/drawing/2014/main" id="{AB67458D-CE1C-4B28-BE40-C6CAC6361DA6}"/>
                </a:ext>
              </a:extLst>
            </p:cNvPr>
            <p:cNvCxnSpPr>
              <a:cxnSpLocks/>
            </p:cNvCxnSpPr>
            <p:nvPr/>
          </p:nvCxnSpPr>
          <p:spPr>
            <a:xfrm>
              <a:off x="10065327" y="2329672"/>
              <a:ext cx="706582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Down Arrow 45">
            <a:extLst>
              <a:ext uri="{FF2B5EF4-FFF2-40B4-BE49-F238E27FC236}">
                <a16:creationId xmlns="" xmlns:a16="http://schemas.microsoft.com/office/drawing/2014/main" id="{1839D731-50A5-483F-9E92-D426A83369E7}"/>
              </a:ext>
            </a:extLst>
          </p:cNvPr>
          <p:cNvSpPr/>
          <p:nvPr/>
        </p:nvSpPr>
        <p:spPr>
          <a:xfrm rot="10800000">
            <a:off x="8648100" y="2904358"/>
            <a:ext cx="527749" cy="521249"/>
          </a:xfrm>
          <a:prstGeom prst="downArrow">
            <a:avLst/>
          </a:prstGeom>
          <a:ln w="19050">
            <a:solidFill>
              <a:srgbClr val="002060"/>
            </a:solidFill>
            <a:prstDash val="sysDot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crosiaUPC" pitchFamily="18" charset="-34"/>
              <a:cs typeface="EucrosiaUPC" pitchFamily="18" charset="-34"/>
            </a:endParaRPr>
          </a:p>
        </p:txBody>
      </p:sp>
      <p:pic>
        <p:nvPicPr>
          <p:cNvPr id="93" name="รูปภาพ 92">
            <a:extLst>
              <a:ext uri="{FF2B5EF4-FFF2-40B4-BE49-F238E27FC236}">
                <a16:creationId xmlns="" xmlns:a16="http://schemas.microsoft.com/office/drawing/2014/main" id="{4125AA73-8A9E-44F1-91F7-B19CE014E5AF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71707" y="602022"/>
            <a:ext cx="901597" cy="90159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9246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ชื่อเรื่อง 1">
            <a:extLst>
              <a:ext uri="{FF2B5EF4-FFF2-40B4-BE49-F238E27FC236}">
                <a16:creationId xmlns="" xmlns:a16="http://schemas.microsoft.com/office/drawing/2014/main" id="{EDAECC54-8D0B-4573-B63B-4932720AD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466148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r>
              <a:rPr lang="th-TH" sz="29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เกณฑ์การประกวดชุมชนท่องเที่ยว </a:t>
            </a:r>
            <a:r>
              <a:rPr lang="en-US" sz="29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OTOP</a:t>
            </a:r>
            <a:r>
              <a:rPr lang="th-TH" sz="29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นวัตวิถี </a:t>
            </a:r>
            <a:r>
              <a:rPr lang="en-US" sz="29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en-US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3 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ด้าน </a:t>
            </a:r>
            <a:r>
              <a:rPr lang="en-US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18 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ตัวชี้วัด </a:t>
            </a:r>
            <a:r>
              <a:rPr lang="en-US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100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คะแนน </a:t>
            </a:r>
            <a:endParaRPr lang="th-TH" sz="2900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grpSp>
        <p:nvGrpSpPr>
          <p:cNvPr id="3" name="กลุ่ม 9">
            <a:extLst>
              <a:ext uri="{FF2B5EF4-FFF2-40B4-BE49-F238E27FC236}">
                <a16:creationId xmlns="" xmlns:a16="http://schemas.microsoft.com/office/drawing/2014/main" id="{66A255E3-1BC2-439A-9708-30C474101A96}"/>
              </a:ext>
            </a:extLst>
          </p:cNvPr>
          <p:cNvGrpSpPr/>
          <p:nvPr/>
        </p:nvGrpSpPr>
        <p:grpSpPr>
          <a:xfrm>
            <a:off x="198613" y="499812"/>
            <a:ext cx="4119926" cy="6212396"/>
            <a:chOff x="198613" y="499812"/>
            <a:chExt cx="4119926" cy="6212396"/>
          </a:xfrm>
        </p:grpSpPr>
        <p:grpSp>
          <p:nvGrpSpPr>
            <p:cNvPr id="4" name="Group 61"/>
            <p:cNvGrpSpPr/>
            <p:nvPr/>
          </p:nvGrpSpPr>
          <p:grpSpPr>
            <a:xfrm>
              <a:off x="1362770" y="499812"/>
              <a:ext cx="1703388" cy="1687513"/>
              <a:chOff x="2833256" y="1066800"/>
              <a:chExt cx="1703388" cy="1687513"/>
            </a:xfrm>
          </p:grpSpPr>
          <p:sp>
            <p:nvSpPr>
              <p:cNvPr id="32" name="Oval 13"/>
              <p:cNvSpPr>
                <a:spLocks noChangeArrowheads="1"/>
              </p:cNvSpPr>
              <p:nvPr/>
            </p:nvSpPr>
            <p:spPr bwMode="gray">
              <a:xfrm>
                <a:off x="2833256" y="1066800"/>
                <a:ext cx="1703388" cy="1687513"/>
              </a:xfrm>
              <a:prstGeom prst="ellipse">
                <a:avLst/>
              </a:prstGeom>
              <a:gradFill rotWithShape="1">
                <a:gsLst>
                  <a:gs pos="0">
                    <a:srgbClr val="878FA5">
                      <a:gamma/>
                      <a:tint val="0"/>
                      <a:invGamma/>
                    </a:srgbClr>
                  </a:gs>
                  <a:gs pos="50000">
                    <a:srgbClr val="878FA5"/>
                  </a:gs>
                  <a:gs pos="100000">
                    <a:srgbClr val="878FA5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0" cap="none" spc="0" normalizeH="0" baseline="0" noProof="0">
                  <a:ln>
                    <a:noFill/>
                  </a:ln>
                  <a:solidFill>
                    <a:srgbClr val="66663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Cordia New" panose="020B0304020202020204" pitchFamily="34" charset="-34"/>
                </a:endParaRPr>
              </a:p>
            </p:txBody>
          </p:sp>
          <p:sp>
            <p:nvSpPr>
              <p:cNvPr id="33" name="Oval 14"/>
              <p:cNvSpPr>
                <a:spLocks noChangeArrowheads="1"/>
              </p:cNvSpPr>
              <p:nvPr/>
            </p:nvSpPr>
            <p:spPr bwMode="gray">
              <a:xfrm>
                <a:off x="2833256" y="1066800"/>
                <a:ext cx="1703388" cy="1687513"/>
              </a:xfrm>
              <a:prstGeom prst="ellipse">
                <a:avLst/>
              </a:prstGeom>
              <a:gradFill rotWithShape="1">
                <a:gsLst>
                  <a:gs pos="0">
                    <a:srgbClr val="878FA5">
                      <a:alpha val="32001"/>
                    </a:srgbClr>
                  </a:gs>
                  <a:gs pos="100000">
                    <a:srgbClr val="878FA5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0" cap="none" spc="0" normalizeH="0" baseline="0" noProof="0">
                  <a:ln>
                    <a:noFill/>
                  </a:ln>
                  <a:solidFill>
                    <a:srgbClr val="66663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Cordia New" panose="020B0304020202020204" pitchFamily="34" charset="-34"/>
                </a:endParaRPr>
              </a:p>
            </p:txBody>
          </p:sp>
          <p:sp>
            <p:nvSpPr>
              <p:cNvPr id="34" name="Oval 15"/>
              <p:cNvSpPr>
                <a:spLocks noChangeArrowheads="1"/>
              </p:cNvSpPr>
              <p:nvPr/>
            </p:nvSpPr>
            <p:spPr bwMode="gray">
              <a:xfrm>
                <a:off x="2944381" y="1176338"/>
                <a:ext cx="1481138" cy="1466850"/>
              </a:xfrm>
              <a:prstGeom prst="ellipse">
                <a:avLst/>
              </a:prstGeom>
              <a:gradFill rotWithShape="1">
                <a:gsLst>
                  <a:gs pos="0">
                    <a:srgbClr val="878FA5">
                      <a:gamma/>
                      <a:shade val="54118"/>
                      <a:invGamma/>
                    </a:srgbClr>
                  </a:gs>
                  <a:gs pos="50000">
                    <a:srgbClr val="878FA5"/>
                  </a:gs>
                  <a:gs pos="100000">
                    <a:srgbClr val="878FA5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0" cap="none" spc="0" normalizeH="0" baseline="0" noProof="0">
                  <a:ln>
                    <a:noFill/>
                  </a:ln>
                  <a:solidFill>
                    <a:srgbClr val="66663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Cordia New" panose="020B0304020202020204" pitchFamily="34" charset="-34"/>
                </a:endParaRPr>
              </a:p>
            </p:txBody>
          </p:sp>
          <p:sp>
            <p:nvSpPr>
              <p:cNvPr id="35" name="Oval 16"/>
              <p:cNvSpPr>
                <a:spLocks noChangeArrowheads="1"/>
              </p:cNvSpPr>
              <p:nvPr/>
            </p:nvSpPr>
            <p:spPr bwMode="gray">
              <a:xfrm>
                <a:off x="2945969" y="1179513"/>
                <a:ext cx="1481138" cy="1466850"/>
              </a:xfrm>
              <a:prstGeom prst="ellipse">
                <a:avLst/>
              </a:prstGeom>
              <a:gradFill rotWithShape="1">
                <a:gsLst>
                  <a:gs pos="0">
                    <a:srgbClr val="878FA5">
                      <a:gamma/>
                      <a:shade val="63529"/>
                      <a:invGamma/>
                    </a:srgbClr>
                  </a:gs>
                  <a:gs pos="100000">
                    <a:srgbClr val="878FA5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0" cap="none" spc="0" normalizeH="0" baseline="0" noProof="0">
                  <a:ln>
                    <a:noFill/>
                  </a:ln>
                  <a:solidFill>
                    <a:srgbClr val="66663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Cordia New" panose="020B0304020202020204" pitchFamily="34" charset="-34"/>
                </a:endParaRPr>
              </a:p>
            </p:txBody>
          </p:sp>
          <p:sp>
            <p:nvSpPr>
              <p:cNvPr id="36" name="Oval 17"/>
              <p:cNvSpPr>
                <a:spLocks noChangeArrowheads="1"/>
              </p:cNvSpPr>
              <p:nvPr/>
            </p:nvSpPr>
            <p:spPr bwMode="gray">
              <a:xfrm>
                <a:off x="3018994" y="1250950"/>
                <a:ext cx="1333500" cy="1320800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0" cap="none" spc="0" normalizeH="0" baseline="0" noProof="0">
                  <a:ln>
                    <a:noFill/>
                  </a:ln>
                  <a:solidFill>
                    <a:srgbClr val="66663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Cordia New" panose="020B0304020202020204" pitchFamily="34" charset="-34"/>
                </a:endParaRPr>
              </a:p>
            </p:txBody>
          </p:sp>
          <p:grpSp>
            <p:nvGrpSpPr>
              <p:cNvPr id="5" name="Group 18"/>
              <p:cNvGrpSpPr>
                <a:grpSpLocks/>
              </p:cNvGrpSpPr>
              <p:nvPr/>
            </p:nvGrpSpPr>
            <p:grpSpPr bwMode="auto">
              <a:xfrm>
                <a:off x="3039631" y="1270000"/>
                <a:ext cx="1290638" cy="1277938"/>
                <a:chOff x="4166" y="1706"/>
                <a:chExt cx="1252" cy="1252"/>
              </a:xfrm>
            </p:grpSpPr>
            <p:sp>
              <p:nvSpPr>
                <p:cNvPr id="56" name="Oval 19"/>
                <p:cNvSpPr>
                  <a:spLocks noChangeArrowheads="1"/>
                </p:cNvSpPr>
                <p:nvPr/>
              </p:nvSpPr>
              <p:spPr bwMode="gray">
                <a:xfrm>
                  <a:off x="4166" y="1706"/>
                  <a:ext cx="1252" cy="125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gamma/>
                        <a:shade val="46275"/>
                        <a:invGamma/>
                      </a:srgbClr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666635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Cordia New" panose="020B0304020202020204" pitchFamily="34" charset="-34"/>
                  </a:endParaRPr>
                </a:p>
              </p:txBody>
            </p:sp>
            <p:sp>
              <p:nvSpPr>
                <p:cNvPr id="57" name="Oval 20"/>
                <p:cNvSpPr>
                  <a:spLocks noChangeArrowheads="1"/>
                </p:cNvSpPr>
                <p:nvPr/>
              </p:nvSpPr>
              <p:spPr bwMode="gray">
                <a:xfrm>
                  <a:off x="4182" y="1713"/>
                  <a:ext cx="1222" cy="122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D6E1E2">
                        <a:gamma/>
                        <a:tint val="34902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666635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Cordia New" panose="020B0304020202020204" pitchFamily="34" charset="-34"/>
                  </a:endParaRPr>
                </a:p>
              </p:txBody>
            </p:sp>
            <p:sp>
              <p:nvSpPr>
                <p:cNvPr id="58" name="Oval 21"/>
                <p:cNvSpPr>
                  <a:spLocks noChangeArrowheads="1"/>
                </p:cNvSpPr>
                <p:nvPr/>
              </p:nvSpPr>
              <p:spPr bwMode="gray">
                <a:xfrm>
                  <a:off x="4195" y="1725"/>
                  <a:ext cx="1162" cy="11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gamma/>
                        <a:shade val="79216"/>
                        <a:invGamma/>
                      </a:srgbClr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666635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Cordia New" panose="020B0304020202020204" pitchFamily="34" charset="-34"/>
                  </a:endParaRPr>
                </a:p>
              </p:txBody>
            </p:sp>
            <p:sp>
              <p:nvSpPr>
                <p:cNvPr id="59" name="Oval 22"/>
                <p:cNvSpPr>
                  <a:spLocks noChangeArrowheads="1"/>
                </p:cNvSpPr>
                <p:nvPr/>
              </p:nvSpPr>
              <p:spPr bwMode="gray">
                <a:xfrm>
                  <a:off x="4263" y="1757"/>
                  <a:ext cx="1033" cy="92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gamma/>
                        <a:tint val="0"/>
                        <a:invGamma/>
                      </a:srgbClr>
                    </a:gs>
                    <a:gs pos="100000">
                      <a:srgbClr val="D6E1E2">
                        <a:alpha val="38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666635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Cordia New" panose="020B0304020202020204" pitchFamily="34" charset="-34"/>
                  </a:endParaRPr>
                </a:p>
              </p:txBody>
            </p:sp>
          </p:grpSp>
          <p:sp>
            <p:nvSpPr>
              <p:cNvPr id="45" name="Text Box 38"/>
              <p:cNvSpPr txBox="1">
                <a:spLocks noChangeArrowheads="1"/>
              </p:cNvSpPr>
              <p:nvPr/>
            </p:nvSpPr>
            <p:spPr bwMode="gray">
              <a:xfrm>
                <a:off x="2954079" y="1423883"/>
                <a:ext cx="1478289" cy="8925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lvl="0" algn="ctr" defTabSz="914400">
                  <a:defRPr/>
                </a:pPr>
                <a:r>
                  <a:rPr lang="th-TH" sz="26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การ</a:t>
                </a:r>
                <a:r>
                  <a:rPr lang="th-TH" sz="26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บริหาร</a:t>
                </a:r>
              </a:p>
              <a:p>
                <a:pPr lvl="0" algn="ctr" defTabSz="914400">
                  <a:defRPr/>
                </a:pPr>
                <a:r>
                  <a:rPr lang="th-TH" sz="26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จัดการ</a:t>
                </a:r>
                <a:r>
                  <a:rPr lang="th-TH" sz="26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ชุมชน </a:t>
                </a:r>
                <a:endParaRPr kumimoji="0" lang="th-TH" sz="2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</p:txBody>
          </p:sp>
        </p:grpSp>
        <p:grpSp>
          <p:nvGrpSpPr>
            <p:cNvPr id="6" name="กลุ่ม 2">
              <a:extLst>
                <a:ext uri="{FF2B5EF4-FFF2-40B4-BE49-F238E27FC236}">
                  <a16:creationId xmlns="" xmlns:a16="http://schemas.microsoft.com/office/drawing/2014/main" id="{CCC7D964-4382-440E-B87D-67B6F943E6F2}"/>
                </a:ext>
              </a:extLst>
            </p:cNvPr>
            <p:cNvGrpSpPr/>
            <p:nvPr/>
          </p:nvGrpSpPr>
          <p:grpSpPr>
            <a:xfrm>
              <a:off x="198613" y="2189938"/>
              <a:ext cx="4119926" cy="4522270"/>
              <a:chOff x="374073" y="2263437"/>
              <a:chExt cx="4119926" cy="4522270"/>
            </a:xfrm>
          </p:grpSpPr>
          <p:sp>
            <p:nvSpPr>
              <p:cNvPr id="23" name="AutoShape 3"/>
              <p:cNvSpPr>
                <a:spLocks noChangeArrowheads="1"/>
              </p:cNvSpPr>
              <p:nvPr/>
            </p:nvSpPr>
            <p:spPr bwMode="auto">
              <a:xfrm>
                <a:off x="374073" y="2563718"/>
                <a:ext cx="4119926" cy="4221989"/>
              </a:xfrm>
              <a:prstGeom prst="roundRect">
                <a:avLst>
                  <a:gd name="adj" fmla="val 3877"/>
                </a:avLst>
              </a:prstGeom>
              <a:noFill/>
              <a:ln w="38100">
                <a:solidFill>
                  <a:srgbClr val="878FA5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C0C0C0">
                        <a:alpha val="31000"/>
                      </a:srgbClr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b"/>
              <a:lstStyle/>
              <a:p>
                <a:pPr fontAlgn="t"/>
                <a:r>
                  <a:rPr lang="en-US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1</a:t>
                </a:r>
                <a:r>
                  <a:rPr lang="th-TH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. มีคณะกรรมการบริหารจัดการชุมชนท่องเที่ยว </a:t>
                </a:r>
                <a:r>
                  <a:rPr lang="en-US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 OTOP</a:t>
                </a:r>
                <a:r>
                  <a:rPr lang="th-TH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 นวัตวิถี และขับเคลื่อนการดำเนินงานได้อย่างมีประสิทธิภาพ  </a:t>
                </a:r>
                <a:r>
                  <a:rPr lang="th-TH" sz="1800" b="1" spc="-100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(7 คะแนน) </a:t>
                </a:r>
                <a:endParaRPr lang="th-TH" sz="1800" spc="-1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th-TH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2. คนในชุมชนทำหน้าที่เป็นเจ้าบ้านที่ดี มีส่วนร่วมใน</a:t>
                </a:r>
                <a:r>
                  <a:rPr lang="th-TH" sz="1800" b="1" spc="-100" dirty="0" err="1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การจัด</a:t>
                </a:r>
                <a:r>
                  <a:rPr lang="th-TH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การชุมชน</a:t>
                </a:r>
                <a:r>
                  <a:rPr lang="th-TH" sz="1800" b="1" spc="-100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ท่องเที่ยว (7 คะแนน)</a:t>
                </a:r>
                <a:endParaRPr lang="th-TH" sz="1800" spc="-1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en-US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3</a:t>
                </a:r>
                <a:r>
                  <a:rPr lang="th-TH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. มีข้อมูลของชุมชนท่องเที่ยว </a:t>
                </a:r>
                <a:r>
                  <a:rPr lang="en-US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OTOP</a:t>
                </a:r>
                <a:r>
                  <a:rPr lang="th-TH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 นวัตวิถี ที่ชัดเจนและครอบคลุม  </a:t>
                </a:r>
                <a:r>
                  <a:rPr lang="th-TH" sz="1800" b="1" spc="-100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(5 คะแนน)</a:t>
                </a:r>
                <a:endParaRPr lang="th-TH" sz="1800" spc="-1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en-US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4</a:t>
                </a:r>
                <a:r>
                  <a:rPr lang="th-TH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. มีการนำทุนชุมชน ๕ ประเภท และทุนทางวัฒนธรรม ๘ เสน่ห์ </a:t>
                </a:r>
                <a:r>
                  <a:rPr lang="th-TH" sz="1800" b="1" spc="-100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                 มา</a:t>
                </a:r>
                <a:r>
                  <a:rPr lang="th-TH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สร้าง</a:t>
                </a:r>
                <a:r>
                  <a:rPr lang="th-TH" sz="1800" b="1" spc="-100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มูลค่าเพิ่ม (5 คะแนน)</a:t>
                </a:r>
                <a:endParaRPr lang="th-TH" sz="1800" spc="-1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en-US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5</a:t>
                </a:r>
                <a:r>
                  <a:rPr lang="th-TH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. มีแผนธุรกิจชุมชนและมีการดำเนินงานตามแผน </a:t>
                </a:r>
                <a:r>
                  <a:rPr lang="th-TH" sz="1800" b="1" spc="-100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 (5 คะแนน)</a:t>
                </a:r>
                <a:endParaRPr lang="th-TH" sz="1800" spc="-1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en-US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6</a:t>
                </a:r>
                <a:r>
                  <a:rPr lang="th-TH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. มี</a:t>
                </a:r>
                <a:r>
                  <a:rPr lang="th-TH" sz="1800" b="1" spc="-100" dirty="0" err="1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การจัด</a:t>
                </a:r>
                <a:r>
                  <a:rPr lang="th-TH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ระเบียบสภาพแวดล้อมชุมชน เส้นทางคมนาคม/ท่องเที่ยว รวมถึงภูมิทัศน์ จุดถ่ายภาพ (</a:t>
                </a:r>
                <a:r>
                  <a:rPr lang="en-US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Land mark</a:t>
                </a:r>
                <a:r>
                  <a:rPr lang="th-TH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) ให้มีความสะอาด สวยงาม ชวนชม สะดวก และปลอดภัย </a:t>
                </a:r>
                <a:r>
                  <a:rPr lang="th-TH" sz="1800" b="1" spc="-100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(6 คะแนน)</a:t>
                </a:r>
                <a:endParaRPr lang="th-TH" sz="1800" spc="-1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en-US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7</a:t>
                </a:r>
                <a:r>
                  <a:rPr lang="th-TH" sz="1800" b="1" spc="-100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. มีการประชาสัมพันธ์ และส่งเสริมการตลาดอย่างน่าสนใจ “เชิญมาเที่ยวบ้านฉัน</a:t>
                </a:r>
                <a:r>
                  <a:rPr lang="th-TH" sz="1800" b="1" spc="-100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” (5 คะแนน)</a:t>
                </a:r>
                <a:endParaRPr lang="th-TH" sz="1800" spc="-1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</p:txBody>
          </p:sp>
          <p:sp>
            <p:nvSpPr>
              <p:cNvPr id="2" name="สี่เหลี่ยมผืนผ้า: มุมมนด้านบน 1">
                <a:extLst>
                  <a:ext uri="{FF2B5EF4-FFF2-40B4-BE49-F238E27FC236}">
                    <a16:creationId xmlns="" xmlns:a16="http://schemas.microsoft.com/office/drawing/2014/main" id="{0BE0086F-6508-484B-9EC6-F37B895F875C}"/>
                  </a:ext>
                </a:extLst>
              </p:cNvPr>
              <p:cNvSpPr/>
              <p:nvPr/>
            </p:nvSpPr>
            <p:spPr>
              <a:xfrm>
                <a:off x="1309924" y="2263437"/>
                <a:ext cx="2160000" cy="394206"/>
              </a:xfrm>
              <a:prstGeom prst="round2Same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anose="02020603050405020304" pitchFamily="18" charset="-34"/>
                    <a:ea typeface="+mn-ea"/>
                    <a:cs typeface="EucrosiaUPC" panose="02020603050405020304" pitchFamily="18" charset="-34"/>
                  </a:rPr>
                  <a:t>7 </a:t>
                </a:r>
                <a:r>
                  <a:rPr kumimoji="0" lang="th-TH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anose="02020603050405020304" pitchFamily="18" charset="-34"/>
                    <a:ea typeface="+mn-ea"/>
                    <a:cs typeface="EucrosiaUPC" panose="02020603050405020304" pitchFamily="18" charset="-34"/>
                  </a:rPr>
                  <a:t>ตัวชี้วัด </a:t>
                </a: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anose="02020603050405020304" pitchFamily="18" charset="-34"/>
                    <a:ea typeface="+mn-ea"/>
                    <a:cs typeface="EucrosiaUPC" panose="02020603050405020304" pitchFamily="18" charset="-34"/>
                  </a:rPr>
                  <a:t>40</a:t>
                </a:r>
                <a:r>
                  <a:rPr kumimoji="0" lang="th-TH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anose="02020603050405020304" pitchFamily="18" charset="-34"/>
                    <a:ea typeface="+mn-ea"/>
                    <a:cs typeface="EucrosiaUPC" panose="02020603050405020304" pitchFamily="18" charset="-34"/>
                  </a:rPr>
                  <a:t> คะแนน</a:t>
                </a:r>
              </a:p>
            </p:txBody>
          </p:sp>
        </p:grpSp>
      </p:grpSp>
      <p:grpSp>
        <p:nvGrpSpPr>
          <p:cNvPr id="7" name="กลุ่ม 5">
            <a:extLst>
              <a:ext uri="{FF2B5EF4-FFF2-40B4-BE49-F238E27FC236}">
                <a16:creationId xmlns="" xmlns:a16="http://schemas.microsoft.com/office/drawing/2014/main" id="{AD171158-366C-45E7-8272-A0371C9396C1}"/>
              </a:ext>
            </a:extLst>
          </p:cNvPr>
          <p:cNvGrpSpPr/>
          <p:nvPr/>
        </p:nvGrpSpPr>
        <p:grpSpPr>
          <a:xfrm>
            <a:off x="4381261" y="466148"/>
            <a:ext cx="3881492" cy="6225898"/>
            <a:chOff x="8100062" y="491332"/>
            <a:chExt cx="3881492" cy="6225898"/>
          </a:xfrm>
        </p:grpSpPr>
        <p:grpSp>
          <p:nvGrpSpPr>
            <p:cNvPr id="8" name="Group 65"/>
            <p:cNvGrpSpPr/>
            <p:nvPr/>
          </p:nvGrpSpPr>
          <p:grpSpPr>
            <a:xfrm>
              <a:off x="9117828" y="491332"/>
              <a:ext cx="1703388" cy="1687513"/>
              <a:chOff x="7759269" y="1071563"/>
              <a:chExt cx="1703388" cy="1687513"/>
            </a:xfrm>
          </p:grpSpPr>
          <p:sp>
            <p:nvSpPr>
              <p:cNvPr id="67" name="Oval 8"/>
              <p:cNvSpPr>
                <a:spLocks noChangeArrowheads="1"/>
              </p:cNvSpPr>
              <p:nvPr/>
            </p:nvSpPr>
            <p:spPr bwMode="gray">
              <a:xfrm>
                <a:off x="7759269" y="1071563"/>
                <a:ext cx="1703388" cy="1687513"/>
              </a:xfrm>
              <a:prstGeom prst="ellipse">
                <a:avLst/>
              </a:prstGeom>
              <a:gradFill rotWithShape="1">
                <a:gsLst>
                  <a:gs pos="0">
                    <a:srgbClr val="3197BB">
                      <a:gamma/>
                      <a:tint val="0"/>
                      <a:invGamma/>
                    </a:srgbClr>
                  </a:gs>
                  <a:gs pos="50000">
                    <a:srgbClr val="3197BB"/>
                  </a:gs>
                  <a:gs pos="100000">
                    <a:srgbClr val="3197BB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0" cap="none" spc="0" normalizeH="0" baseline="0" noProof="0">
                  <a:ln>
                    <a:noFill/>
                  </a:ln>
                  <a:solidFill>
                    <a:srgbClr val="66663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Cordia New" panose="020B0304020202020204" pitchFamily="34" charset="-34"/>
                </a:endParaRPr>
              </a:p>
            </p:txBody>
          </p:sp>
          <p:sp>
            <p:nvSpPr>
              <p:cNvPr id="68" name="Oval 9"/>
              <p:cNvSpPr>
                <a:spLocks noChangeArrowheads="1"/>
              </p:cNvSpPr>
              <p:nvPr/>
            </p:nvSpPr>
            <p:spPr bwMode="gray">
              <a:xfrm>
                <a:off x="7759269" y="1071563"/>
                <a:ext cx="1703388" cy="1687513"/>
              </a:xfrm>
              <a:prstGeom prst="ellipse">
                <a:avLst/>
              </a:prstGeom>
              <a:gradFill rotWithShape="1">
                <a:gsLst>
                  <a:gs pos="0">
                    <a:srgbClr val="3197BB">
                      <a:alpha val="32001"/>
                    </a:srgbClr>
                  </a:gs>
                  <a:gs pos="100000">
                    <a:srgbClr val="3197BB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0" cap="none" spc="0" normalizeH="0" baseline="0" noProof="0">
                  <a:ln>
                    <a:noFill/>
                  </a:ln>
                  <a:solidFill>
                    <a:srgbClr val="66663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Cordia New" panose="020B0304020202020204" pitchFamily="34" charset="-34"/>
                </a:endParaRPr>
              </a:p>
            </p:txBody>
          </p:sp>
          <p:sp>
            <p:nvSpPr>
              <p:cNvPr id="69" name="Oval 10"/>
              <p:cNvSpPr>
                <a:spLocks noChangeArrowheads="1"/>
              </p:cNvSpPr>
              <p:nvPr/>
            </p:nvSpPr>
            <p:spPr bwMode="gray">
              <a:xfrm>
                <a:off x="7870394" y="1182688"/>
                <a:ext cx="1481138" cy="1466850"/>
              </a:xfrm>
              <a:prstGeom prst="ellipse">
                <a:avLst/>
              </a:prstGeom>
              <a:gradFill rotWithShape="1">
                <a:gsLst>
                  <a:gs pos="0">
                    <a:srgbClr val="3197BB">
                      <a:gamma/>
                      <a:shade val="54118"/>
                      <a:invGamma/>
                    </a:srgbClr>
                  </a:gs>
                  <a:gs pos="50000">
                    <a:srgbClr val="3197BB"/>
                  </a:gs>
                  <a:gs pos="100000">
                    <a:srgbClr val="3197BB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0" cap="none" spc="0" normalizeH="0" baseline="0" noProof="0">
                  <a:ln>
                    <a:noFill/>
                  </a:ln>
                  <a:solidFill>
                    <a:srgbClr val="66663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Cordia New" panose="020B0304020202020204" pitchFamily="34" charset="-34"/>
                </a:endParaRPr>
              </a:p>
            </p:txBody>
          </p:sp>
          <p:sp>
            <p:nvSpPr>
              <p:cNvPr id="70" name="Oval 11"/>
              <p:cNvSpPr>
                <a:spLocks noChangeArrowheads="1"/>
              </p:cNvSpPr>
              <p:nvPr/>
            </p:nvSpPr>
            <p:spPr bwMode="gray">
              <a:xfrm>
                <a:off x="7895794" y="1190625"/>
                <a:ext cx="1481138" cy="1466850"/>
              </a:xfrm>
              <a:prstGeom prst="ellipse">
                <a:avLst/>
              </a:prstGeom>
              <a:gradFill rotWithShape="1">
                <a:gsLst>
                  <a:gs pos="0">
                    <a:srgbClr val="3197BB">
                      <a:gamma/>
                      <a:shade val="63529"/>
                      <a:invGamma/>
                    </a:srgbClr>
                  </a:gs>
                  <a:gs pos="100000">
                    <a:srgbClr val="3197BB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0" cap="none" spc="0" normalizeH="0" baseline="0" noProof="0">
                  <a:ln>
                    <a:noFill/>
                  </a:ln>
                  <a:solidFill>
                    <a:srgbClr val="66663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Cordia New" panose="020B0304020202020204" pitchFamily="34" charset="-34"/>
                </a:endParaRPr>
              </a:p>
            </p:txBody>
          </p:sp>
          <p:sp>
            <p:nvSpPr>
              <p:cNvPr id="71" name="Oval 12"/>
              <p:cNvSpPr>
                <a:spLocks noChangeArrowheads="1"/>
              </p:cNvSpPr>
              <p:nvPr/>
            </p:nvSpPr>
            <p:spPr bwMode="gray">
              <a:xfrm>
                <a:off x="7949769" y="1254125"/>
                <a:ext cx="1335088" cy="1320800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0" cap="none" spc="0" normalizeH="0" baseline="0" noProof="0">
                  <a:ln>
                    <a:noFill/>
                  </a:ln>
                  <a:solidFill>
                    <a:srgbClr val="66663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Cordia New" panose="020B0304020202020204" pitchFamily="34" charset="-34"/>
                </a:endParaRPr>
              </a:p>
            </p:txBody>
          </p:sp>
          <p:grpSp>
            <p:nvGrpSpPr>
              <p:cNvPr id="9" name="Group 33"/>
              <p:cNvGrpSpPr>
                <a:grpSpLocks/>
              </p:cNvGrpSpPr>
              <p:nvPr/>
            </p:nvGrpSpPr>
            <p:grpSpPr bwMode="auto">
              <a:xfrm>
                <a:off x="7973581" y="1270000"/>
                <a:ext cx="1292225" cy="1277938"/>
                <a:chOff x="4166" y="1706"/>
                <a:chExt cx="1252" cy="1252"/>
              </a:xfrm>
            </p:grpSpPr>
            <p:sp>
              <p:nvSpPr>
                <p:cNvPr id="74" name="Oval 34"/>
                <p:cNvSpPr>
                  <a:spLocks noChangeArrowheads="1"/>
                </p:cNvSpPr>
                <p:nvPr/>
              </p:nvSpPr>
              <p:spPr bwMode="gray">
                <a:xfrm>
                  <a:off x="4166" y="1706"/>
                  <a:ext cx="1252" cy="125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gamma/>
                        <a:shade val="46275"/>
                        <a:invGamma/>
                      </a:srgbClr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666635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Cordia New" panose="020B0304020202020204" pitchFamily="34" charset="-34"/>
                  </a:endParaRPr>
                </a:p>
              </p:txBody>
            </p:sp>
            <p:sp>
              <p:nvSpPr>
                <p:cNvPr id="75" name="Oval 35"/>
                <p:cNvSpPr>
                  <a:spLocks noChangeArrowheads="1"/>
                </p:cNvSpPr>
                <p:nvPr/>
              </p:nvSpPr>
              <p:spPr bwMode="gray">
                <a:xfrm>
                  <a:off x="4182" y="1713"/>
                  <a:ext cx="1222" cy="122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D6E1E2">
                        <a:gamma/>
                        <a:tint val="34902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666635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Cordia New" panose="020B0304020202020204" pitchFamily="34" charset="-34"/>
                  </a:endParaRPr>
                </a:p>
              </p:txBody>
            </p:sp>
            <p:sp>
              <p:nvSpPr>
                <p:cNvPr id="76" name="Oval 36"/>
                <p:cNvSpPr>
                  <a:spLocks noChangeArrowheads="1"/>
                </p:cNvSpPr>
                <p:nvPr/>
              </p:nvSpPr>
              <p:spPr bwMode="gray">
                <a:xfrm>
                  <a:off x="4195" y="1725"/>
                  <a:ext cx="1162" cy="11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gamma/>
                        <a:shade val="79216"/>
                        <a:invGamma/>
                      </a:srgbClr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666635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Cordia New" panose="020B0304020202020204" pitchFamily="34" charset="-34"/>
                  </a:endParaRPr>
                </a:p>
              </p:txBody>
            </p:sp>
            <p:sp>
              <p:nvSpPr>
                <p:cNvPr id="77" name="Oval 37"/>
                <p:cNvSpPr>
                  <a:spLocks noChangeArrowheads="1"/>
                </p:cNvSpPr>
                <p:nvPr/>
              </p:nvSpPr>
              <p:spPr bwMode="gray">
                <a:xfrm>
                  <a:off x="4263" y="1757"/>
                  <a:ext cx="1033" cy="92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gamma/>
                        <a:tint val="0"/>
                        <a:invGamma/>
                      </a:srgbClr>
                    </a:gs>
                    <a:gs pos="100000">
                      <a:srgbClr val="D6E1E2">
                        <a:alpha val="38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666635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Cordia New" panose="020B0304020202020204" pitchFamily="34" charset="-34"/>
                  </a:endParaRPr>
                </a:p>
              </p:txBody>
            </p:sp>
          </p:grpSp>
          <p:sp>
            <p:nvSpPr>
              <p:cNvPr id="73" name="Text Box 40"/>
              <p:cNvSpPr txBox="1">
                <a:spLocks noChangeArrowheads="1"/>
              </p:cNvSpPr>
              <p:nvPr/>
            </p:nvSpPr>
            <p:spPr bwMode="gray">
              <a:xfrm>
                <a:off x="7971390" y="1438729"/>
                <a:ext cx="1277914" cy="9541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th-TH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anose="02020603050405020304" pitchFamily="18" charset="-34"/>
                    <a:ea typeface="+mn-ea"/>
                    <a:cs typeface="EucrosiaUPC" panose="02020603050405020304" pitchFamily="18" charset="-34"/>
                  </a:rPr>
                  <a:t>การพัฒนา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th-TH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anose="02020603050405020304" pitchFamily="18" charset="-34"/>
                    <a:ea typeface="+mn-ea"/>
                    <a:cs typeface="EucrosiaUPC" panose="02020603050405020304" pitchFamily="18" charset="-34"/>
                  </a:rPr>
                  <a:t>ผลิตภัณฑ์ </a:t>
                </a:r>
                <a:endParaRPr kumimoji="0" lang="th-TH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ucrosiaUPC" panose="02020603050405020304" pitchFamily="18" charset="-34"/>
                  <a:ea typeface="+mn-ea"/>
                  <a:cs typeface="EucrosiaUPC" panose="02020603050405020304" pitchFamily="18" charset="-34"/>
                </a:endParaRPr>
              </a:p>
            </p:txBody>
          </p:sp>
        </p:grpSp>
        <p:grpSp>
          <p:nvGrpSpPr>
            <p:cNvPr id="10" name="กลุ่ม 3">
              <a:extLst>
                <a:ext uri="{FF2B5EF4-FFF2-40B4-BE49-F238E27FC236}">
                  <a16:creationId xmlns="" xmlns:a16="http://schemas.microsoft.com/office/drawing/2014/main" id="{A6C53D95-6197-44E3-8B22-047EE829C516}"/>
                </a:ext>
              </a:extLst>
            </p:cNvPr>
            <p:cNvGrpSpPr/>
            <p:nvPr/>
          </p:nvGrpSpPr>
          <p:grpSpPr>
            <a:xfrm>
              <a:off x="8100062" y="2205823"/>
              <a:ext cx="3881492" cy="4511407"/>
              <a:chOff x="8336160" y="2205823"/>
              <a:chExt cx="3741539" cy="4511407"/>
            </a:xfrm>
          </p:grpSpPr>
          <p:sp>
            <p:nvSpPr>
              <p:cNvPr id="65" name="AutoShape 3"/>
              <p:cNvSpPr>
                <a:spLocks noChangeArrowheads="1"/>
              </p:cNvSpPr>
              <p:nvPr/>
            </p:nvSpPr>
            <p:spPr bwMode="auto">
              <a:xfrm>
                <a:off x="8336160" y="2522712"/>
                <a:ext cx="3741539" cy="4194518"/>
              </a:xfrm>
              <a:prstGeom prst="roundRect">
                <a:avLst>
                  <a:gd name="adj" fmla="val 4678"/>
                </a:avLst>
              </a:prstGeom>
              <a:noFill/>
              <a:ln w="38100">
                <a:solidFill>
                  <a:srgbClr val="80BBD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C0C0C0">
                        <a:alpha val="31000"/>
                      </a:srgbClr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t"/>
              <a:lstStyle/>
              <a:p>
                <a:pPr fontAlgn="t"/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1. มีเอกลักษณ์โดดเด่นเฉพาะตัว โดยนำเสนอเรื่องราวที่สร้างสรรค์และน่าสนใจ </a:t>
                </a:r>
                <a:r>
                  <a:rPr lang="th-TH" sz="18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(7 คะแนน)</a:t>
                </a:r>
                <a:endParaRPr lang="th-TH" sz="18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en-US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2</a:t>
                </a:r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. มีรูปแบบผลิตภัณฑ์ บรรจุภัณฑ์ที่มี</a:t>
                </a:r>
                <a:r>
                  <a:rPr lang="th-TH" sz="18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คุณภาพ </a:t>
                </a:r>
              </a:p>
              <a:p>
                <a:pPr fontAlgn="t"/>
                <a:r>
                  <a:rPr lang="th-TH" sz="18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(7 คะแนน)</a:t>
                </a:r>
                <a:endParaRPr lang="th-TH" sz="18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en-US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3</a:t>
                </a:r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. มีความพร้อมเข้าสู่การรับรองมาตรฐาน (มีคุณภาพ สะอาด ปลอดภัย ถูกสุขลักษณะ)  </a:t>
                </a:r>
                <a:r>
                  <a:rPr lang="th-TH" sz="18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(8 คะแนน)</a:t>
                </a:r>
                <a:endParaRPr lang="th-TH" sz="18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en-US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4</a:t>
                </a:r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. ผลิตภัณฑ์สามารถผลิตซ้ำได้ในปริมาณและคุณภาพใกล้เคียง</a:t>
                </a:r>
                <a:r>
                  <a:rPr lang="th-TH" sz="18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กัน (5 คะแนน)</a:t>
                </a:r>
                <a:endParaRPr lang="th-TH" sz="18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en-US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5</a:t>
                </a:r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. มีช่องทางการตลาดพร้อมข้อมูลของสินค้าที่จำหน่ายในชุมชน นอกชุมชน หรือ</a:t>
                </a:r>
                <a:r>
                  <a:rPr lang="th-TH" sz="18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ออนไลน์ (8 คะแนน)</a:t>
                </a:r>
                <a:endParaRPr lang="th-TH" sz="18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en-US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6</a:t>
                </a:r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. มีเมนูอาหารท้องถิ่น บริการนักท่องเที่ยว </a:t>
                </a:r>
                <a:endParaRPr lang="th-TH" sz="1800" b="1" dirty="0" smtClean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th-TH" sz="18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(</a:t>
                </a:r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5 คะแนน)</a:t>
                </a:r>
                <a:endParaRPr lang="th-TH" sz="18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endParaRPr lang="th-TH" sz="18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marL="0" marR="0" lvl="0" indent="0" algn="thaiDist" defTabSz="914400" rtl="0" eaLnBrk="1" fontAlgn="t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1200" cap="none" spc="-7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ucrosiaUPC" panose="02020603050405020304" pitchFamily="18" charset="-34"/>
                  <a:ea typeface="+mn-ea"/>
                  <a:cs typeface="EucrosiaUPC" panose="02020603050405020304" pitchFamily="18" charset="-34"/>
                </a:endParaRPr>
              </a:p>
            </p:txBody>
          </p:sp>
          <p:sp>
            <p:nvSpPr>
              <p:cNvPr id="47" name="สี่เหลี่ยมผืนผ้า: มุมมนด้านบน 46">
                <a:extLst>
                  <a:ext uri="{FF2B5EF4-FFF2-40B4-BE49-F238E27FC236}">
                    <a16:creationId xmlns="" xmlns:a16="http://schemas.microsoft.com/office/drawing/2014/main" id="{1A750577-2CFE-47C8-9326-26CF973A9078}"/>
                  </a:ext>
                </a:extLst>
              </p:cNvPr>
              <p:cNvSpPr/>
              <p:nvPr/>
            </p:nvSpPr>
            <p:spPr>
              <a:xfrm>
                <a:off x="9098570" y="2205823"/>
                <a:ext cx="2082118" cy="394206"/>
              </a:xfrm>
              <a:prstGeom prst="round2SameRect">
                <a:avLst/>
              </a:prstGeom>
              <a:solidFill>
                <a:srgbClr val="80BBD0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anose="02020603050405020304" pitchFamily="18" charset="-34"/>
                    <a:ea typeface="+mn-ea"/>
                    <a:cs typeface="EucrosiaUPC" panose="02020603050405020304" pitchFamily="18" charset="-34"/>
                  </a:rPr>
                  <a:t>6 </a:t>
                </a:r>
                <a:r>
                  <a:rPr kumimoji="0" lang="th-TH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anose="02020603050405020304" pitchFamily="18" charset="-34"/>
                    <a:ea typeface="+mn-ea"/>
                    <a:cs typeface="EucrosiaUPC" panose="02020603050405020304" pitchFamily="18" charset="-34"/>
                  </a:rPr>
                  <a:t>ตัวชี้วัด </a:t>
                </a:r>
                <a:r>
                  <a:rPr kumimoji="0" lang="en-US" sz="2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anose="02020603050405020304" pitchFamily="18" charset="-34"/>
                    <a:ea typeface="+mn-ea"/>
                    <a:cs typeface="EucrosiaUPC" panose="02020603050405020304" pitchFamily="18" charset="-34"/>
                  </a:rPr>
                  <a:t>40</a:t>
                </a:r>
                <a:r>
                  <a:rPr kumimoji="0" lang="th-TH" sz="2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anose="02020603050405020304" pitchFamily="18" charset="-34"/>
                    <a:ea typeface="+mn-ea"/>
                    <a:cs typeface="EucrosiaUPC" panose="02020603050405020304" pitchFamily="18" charset="-34"/>
                  </a:rPr>
                  <a:t> </a:t>
                </a:r>
                <a:r>
                  <a:rPr kumimoji="0" lang="th-TH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anose="02020603050405020304" pitchFamily="18" charset="-34"/>
                    <a:ea typeface="+mn-ea"/>
                    <a:cs typeface="EucrosiaUPC" panose="02020603050405020304" pitchFamily="18" charset="-34"/>
                  </a:rPr>
                  <a:t>คะแนน</a:t>
                </a:r>
              </a:p>
            </p:txBody>
          </p:sp>
        </p:grpSp>
      </p:grpSp>
      <p:grpSp>
        <p:nvGrpSpPr>
          <p:cNvPr id="11" name="กลุ่ม 6">
            <a:extLst>
              <a:ext uri="{FF2B5EF4-FFF2-40B4-BE49-F238E27FC236}">
                <a16:creationId xmlns="" xmlns:a16="http://schemas.microsoft.com/office/drawing/2014/main" id="{1EA77C1B-A880-4C10-9DA9-B146807D2591}"/>
              </a:ext>
            </a:extLst>
          </p:cNvPr>
          <p:cNvGrpSpPr/>
          <p:nvPr/>
        </p:nvGrpSpPr>
        <p:grpSpPr>
          <a:xfrm>
            <a:off x="8332631" y="466148"/>
            <a:ext cx="3632835" cy="6206045"/>
            <a:chOff x="4406264" y="506163"/>
            <a:chExt cx="3632835" cy="6206045"/>
          </a:xfrm>
        </p:grpSpPr>
        <p:grpSp>
          <p:nvGrpSpPr>
            <p:cNvPr id="12" name="Group 62"/>
            <p:cNvGrpSpPr/>
            <p:nvPr/>
          </p:nvGrpSpPr>
          <p:grpSpPr>
            <a:xfrm>
              <a:off x="5298816" y="506163"/>
              <a:ext cx="1760008" cy="1687513"/>
              <a:chOff x="5297056" y="1071563"/>
              <a:chExt cx="1703388" cy="1687513"/>
            </a:xfrm>
          </p:grpSpPr>
          <p:sp>
            <p:nvSpPr>
              <p:cNvPr id="38" name="Oval 23"/>
              <p:cNvSpPr>
                <a:spLocks noChangeArrowheads="1"/>
              </p:cNvSpPr>
              <p:nvPr/>
            </p:nvSpPr>
            <p:spPr bwMode="gray">
              <a:xfrm>
                <a:off x="5297056" y="1071563"/>
                <a:ext cx="1703388" cy="1687513"/>
              </a:xfrm>
              <a:prstGeom prst="ellipse">
                <a:avLst/>
              </a:prstGeom>
              <a:gradFill rotWithShape="1">
                <a:gsLst>
                  <a:gs pos="0">
                    <a:srgbClr val="83AE4E">
                      <a:gamma/>
                      <a:tint val="0"/>
                      <a:invGamma/>
                    </a:srgbClr>
                  </a:gs>
                  <a:gs pos="50000">
                    <a:srgbClr val="83AE4E"/>
                  </a:gs>
                  <a:gs pos="100000">
                    <a:srgbClr val="83AE4E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0" cap="none" spc="0" normalizeH="0" baseline="0" noProof="0">
                  <a:ln>
                    <a:noFill/>
                  </a:ln>
                  <a:solidFill>
                    <a:srgbClr val="66663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Cordia New" panose="020B0304020202020204" pitchFamily="34" charset="-34"/>
                </a:endParaRPr>
              </a:p>
            </p:txBody>
          </p:sp>
          <p:sp>
            <p:nvSpPr>
              <p:cNvPr id="39" name="Oval 24"/>
              <p:cNvSpPr>
                <a:spLocks noChangeArrowheads="1"/>
              </p:cNvSpPr>
              <p:nvPr/>
            </p:nvSpPr>
            <p:spPr bwMode="gray">
              <a:xfrm>
                <a:off x="5297056" y="1071563"/>
                <a:ext cx="1703388" cy="1687513"/>
              </a:xfrm>
              <a:prstGeom prst="ellipse">
                <a:avLst/>
              </a:prstGeom>
              <a:gradFill rotWithShape="1">
                <a:gsLst>
                  <a:gs pos="0">
                    <a:srgbClr val="83AE4E">
                      <a:alpha val="32001"/>
                    </a:srgbClr>
                  </a:gs>
                  <a:gs pos="100000">
                    <a:srgbClr val="83AE4E">
                      <a:gamma/>
                      <a:shade val="46275"/>
                      <a:invGamma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0" cap="none" spc="0" normalizeH="0" baseline="0" noProof="0">
                  <a:ln>
                    <a:noFill/>
                  </a:ln>
                  <a:solidFill>
                    <a:srgbClr val="66663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Cordia New" panose="020B0304020202020204" pitchFamily="34" charset="-34"/>
                </a:endParaRPr>
              </a:p>
            </p:txBody>
          </p:sp>
          <p:sp>
            <p:nvSpPr>
              <p:cNvPr id="40" name="Oval 25"/>
              <p:cNvSpPr>
                <a:spLocks noChangeArrowheads="1"/>
              </p:cNvSpPr>
              <p:nvPr/>
            </p:nvSpPr>
            <p:spPr bwMode="gray">
              <a:xfrm>
                <a:off x="5408181" y="1182688"/>
                <a:ext cx="1481138" cy="1466850"/>
              </a:xfrm>
              <a:prstGeom prst="ellipse">
                <a:avLst/>
              </a:prstGeom>
              <a:gradFill rotWithShape="1">
                <a:gsLst>
                  <a:gs pos="0">
                    <a:srgbClr val="83AE4E">
                      <a:gamma/>
                      <a:shade val="54118"/>
                      <a:invGamma/>
                    </a:srgbClr>
                  </a:gs>
                  <a:gs pos="50000">
                    <a:srgbClr val="83AE4E"/>
                  </a:gs>
                  <a:gs pos="100000">
                    <a:srgbClr val="83AE4E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0" cap="none" spc="0" normalizeH="0" baseline="0" noProof="0">
                  <a:ln>
                    <a:noFill/>
                  </a:ln>
                  <a:solidFill>
                    <a:srgbClr val="66663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Cordia New" panose="020B0304020202020204" pitchFamily="34" charset="-34"/>
                </a:endParaRPr>
              </a:p>
            </p:txBody>
          </p:sp>
          <p:sp>
            <p:nvSpPr>
              <p:cNvPr id="41" name="Oval 26"/>
              <p:cNvSpPr>
                <a:spLocks noChangeArrowheads="1"/>
              </p:cNvSpPr>
              <p:nvPr/>
            </p:nvSpPr>
            <p:spPr bwMode="gray">
              <a:xfrm>
                <a:off x="5409769" y="1184275"/>
                <a:ext cx="1481138" cy="1466850"/>
              </a:xfrm>
              <a:prstGeom prst="ellipse">
                <a:avLst/>
              </a:prstGeom>
              <a:gradFill rotWithShape="1">
                <a:gsLst>
                  <a:gs pos="0">
                    <a:srgbClr val="83AE4E">
                      <a:gamma/>
                      <a:shade val="63529"/>
                      <a:invGamma/>
                    </a:srgbClr>
                  </a:gs>
                  <a:gs pos="100000">
                    <a:srgbClr val="83AE4E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0" cap="none" spc="0" normalizeH="0" baseline="0" noProof="0">
                  <a:ln>
                    <a:noFill/>
                  </a:ln>
                  <a:solidFill>
                    <a:srgbClr val="66663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Cordia New" panose="020B0304020202020204" pitchFamily="34" charset="-34"/>
                </a:endParaRPr>
              </a:p>
            </p:txBody>
          </p:sp>
          <p:sp>
            <p:nvSpPr>
              <p:cNvPr id="42" name="Oval 27"/>
              <p:cNvSpPr>
                <a:spLocks noChangeArrowheads="1"/>
              </p:cNvSpPr>
              <p:nvPr/>
            </p:nvSpPr>
            <p:spPr bwMode="gray">
              <a:xfrm>
                <a:off x="5481206" y="1254125"/>
                <a:ext cx="1333500" cy="1320800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0" cap="none" spc="0" normalizeH="0" baseline="0" noProof="0">
                  <a:ln>
                    <a:noFill/>
                  </a:ln>
                  <a:solidFill>
                    <a:srgbClr val="666635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Cordia New" panose="020B0304020202020204" pitchFamily="34" charset="-34"/>
                </a:endParaRPr>
              </a:p>
            </p:txBody>
          </p:sp>
          <p:grpSp>
            <p:nvGrpSpPr>
              <p:cNvPr id="13" name="Group 28"/>
              <p:cNvGrpSpPr>
                <a:grpSpLocks/>
              </p:cNvGrpSpPr>
              <p:nvPr/>
            </p:nvGrpSpPr>
            <p:grpSpPr bwMode="auto">
              <a:xfrm>
                <a:off x="5503431" y="1270000"/>
                <a:ext cx="1290638" cy="1277938"/>
                <a:chOff x="4166" y="1706"/>
                <a:chExt cx="1252" cy="1252"/>
              </a:xfrm>
            </p:grpSpPr>
            <p:sp>
              <p:nvSpPr>
                <p:cNvPr id="52" name="Oval 29"/>
                <p:cNvSpPr>
                  <a:spLocks noChangeArrowheads="1"/>
                </p:cNvSpPr>
                <p:nvPr/>
              </p:nvSpPr>
              <p:spPr bwMode="gray">
                <a:xfrm>
                  <a:off x="4166" y="1706"/>
                  <a:ext cx="1252" cy="125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gamma/>
                        <a:shade val="46275"/>
                        <a:invGamma/>
                      </a:srgbClr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666635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Cordia New" panose="020B0304020202020204" pitchFamily="34" charset="-34"/>
                  </a:endParaRPr>
                </a:p>
              </p:txBody>
            </p:sp>
            <p:sp>
              <p:nvSpPr>
                <p:cNvPr id="53" name="Oval 30"/>
                <p:cNvSpPr>
                  <a:spLocks noChangeArrowheads="1"/>
                </p:cNvSpPr>
                <p:nvPr/>
              </p:nvSpPr>
              <p:spPr bwMode="gray">
                <a:xfrm>
                  <a:off x="4182" y="1713"/>
                  <a:ext cx="1222" cy="122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D6E1E2">
                        <a:gamma/>
                        <a:tint val="34902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666635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Cordia New" panose="020B0304020202020204" pitchFamily="34" charset="-34"/>
                  </a:endParaRPr>
                </a:p>
              </p:txBody>
            </p:sp>
            <p:sp>
              <p:nvSpPr>
                <p:cNvPr id="54" name="Oval 31"/>
                <p:cNvSpPr>
                  <a:spLocks noChangeArrowheads="1"/>
                </p:cNvSpPr>
                <p:nvPr/>
              </p:nvSpPr>
              <p:spPr bwMode="gray">
                <a:xfrm>
                  <a:off x="4195" y="1725"/>
                  <a:ext cx="1162" cy="11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gamma/>
                        <a:shade val="79216"/>
                        <a:invGamma/>
                      </a:srgbClr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666635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Cordia New" panose="020B0304020202020204" pitchFamily="34" charset="-34"/>
                  </a:endParaRPr>
                </a:p>
              </p:txBody>
            </p:sp>
            <p:sp>
              <p:nvSpPr>
                <p:cNvPr id="55" name="Oval 32"/>
                <p:cNvSpPr>
                  <a:spLocks noChangeArrowheads="1"/>
                </p:cNvSpPr>
                <p:nvPr/>
              </p:nvSpPr>
              <p:spPr bwMode="gray">
                <a:xfrm>
                  <a:off x="4263" y="1757"/>
                  <a:ext cx="1033" cy="92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gamma/>
                        <a:tint val="0"/>
                        <a:invGamma/>
                      </a:srgbClr>
                    </a:gs>
                    <a:gs pos="100000">
                      <a:srgbClr val="D6E1E2">
                        <a:alpha val="38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th-TH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666635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Cordia New" panose="020B0304020202020204" pitchFamily="34" charset="-34"/>
                  </a:endParaRPr>
                </a:p>
              </p:txBody>
            </p:sp>
          </p:grpSp>
          <p:sp>
            <p:nvSpPr>
              <p:cNvPr id="46" name="Text Box 39"/>
              <p:cNvSpPr txBox="1">
                <a:spLocks noChangeArrowheads="1"/>
              </p:cNvSpPr>
              <p:nvPr/>
            </p:nvSpPr>
            <p:spPr bwMode="gray">
              <a:xfrm>
                <a:off x="5517207" y="1303949"/>
                <a:ext cx="1297310" cy="12003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lvl="0" algn="ctr" defTabSz="914400">
                  <a:defRPr/>
                </a:pPr>
                <a:r>
                  <a:rPr lang="th-TH" sz="24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ส่งเสริม</a:t>
                </a:r>
              </a:p>
              <a:p>
                <a:pPr lvl="0" algn="ctr" defTabSz="914400">
                  <a:defRPr/>
                </a:pPr>
                <a:r>
                  <a:rPr lang="th-TH" sz="24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การท่องเที่ยว</a:t>
                </a:r>
              </a:p>
              <a:p>
                <a:pPr lvl="0" algn="ctr" defTabSz="914400">
                  <a:defRPr/>
                </a:pPr>
                <a:r>
                  <a:rPr lang="th-TH" sz="24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และ</a:t>
                </a:r>
                <a:r>
                  <a:rPr lang="th-TH" sz="24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บริการ</a:t>
                </a:r>
                <a:endParaRPr kumimoji="0" lang="th-TH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</p:txBody>
          </p:sp>
        </p:grpSp>
        <p:grpSp>
          <p:nvGrpSpPr>
            <p:cNvPr id="14" name="กลุ่ม 4">
              <a:extLst>
                <a:ext uri="{FF2B5EF4-FFF2-40B4-BE49-F238E27FC236}">
                  <a16:creationId xmlns="" xmlns:a16="http://schemas.microsoft.com/office/drawing/2014/main" id="{07601199-7B56-400E-94BE-FCCFBF2DD0E8}"/>
                </a:ext>
              </a:extLst>
            </p:cNvPr>
            <p:cNvGrpSpPr/>
            <p:nvPr/>
          </p:nvGrpSpPr>
          <p:grpSpPr>
            <a:xfrm>
              <a:off x="4406264" y="2204029"/>
              <a:ext cx="3632835" cy="4508179"/>
              <a:chOff x="4559112" y="2217340"/>
              <a:chExt cx="3515968" cy="4508179"/>
            </a:xfrm>
          </p:grpSpPr>
          <p:sp>
            <p:nvSpPr>
              <p:cNvPr id="22" name="AutoShape 2"/>
              <p:cNvSpPr>
                <a:spLocks noChangeArrowheads="1"/>
              </p:cNvSpPr>
              <p:nvPr/>
            </p:nvSpPr>
            <p:spPr bwMode="auto">
              <a:xfrm>
                <a:off x="4559112" y="2544228"/>
                <a:ext cx="3515968" cy="4181291"/>
              </a:xfrm>
              <a:prstGeom prst="roundRect">
                <a:avLst>
                  <a:gd name="adj" fmla="val 4503"/>
                </a:avLst>
              </a:prstGeom>
              <a:noFill/>
              <a:ln w="38100">
                <a:solidFill>
                  <a:srgbClr val="78BCA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>
                        <a:alpha val="31000"/>
                      </a:srgbClr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t"/>
              <a:lstStyle/>
              <a:p>
                <a:pPr fontAlgn="t"/>
                <a:r>
                  <a:rPr lang="en-US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1</a:t>
                </a:r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. มีกิจกรรมการท่องเที่ยวและโปรแกรมการท่องเที่ยวที่น่าสนใจ (5 คะแนน)</a:t>
                </a:r>
                <a:endParaRPr lang="th-TH" sz="18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en-US" sz="18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2</a:t>
                </a:r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. มีการเชื่อมโยงเส้นทางท่องเที่ยวกับชุมชนอื่น </a:t>
                </a:r>
                <a:endParaRPr lang="th-TH" sz="1800" b="1" dirty="0" smtClean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th-TH" sz="18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(3 </a:t>
                </a:r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คะแนน)</a:t>
                </a:r>
                <a:endParaRPr lang="th-TH" sz="18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th-TH" sz="18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3</a:t>
                </a:r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. มี</a:t>
                </a:r>
                <a:r>
                  <a:rPr lang="th-TH" sz="1800" b="1" dirty="0" err="1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การจัด</a:t>
                </a:r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การที่พักและสิ่งอำนวยความสะดวกด้านการท่องเที่ยวอย่างเพียงพอ </a:t>
                </a:r>
                <a:r>
                  <a:rPr lang="th-TH" sz="18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(4 </a:t>
                </a:r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คะแนน)</a:t>
                </a:r>
                <a:endParaRPr lang="th-TH" sz="18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th-TH" sz="18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4</a:t>
                </a:r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. มีนักเล่าเรื่องชุมชนที่สามารถสร้างความประทับใจ </a:t>
                </a:r>
                <a:r>
                  <a:rPr lang="th-TH" sz="18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(3 </a:t>
                </a:r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คะแนน)</a:t>
                </a:r>
                <a:endParaRPr lang="th-TH" sz="18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th-TH" sz="18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5</a:t>
                </a:r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. คนในชุมชนมีรายได้เพิ่มขึ้น </a:t>
                </a:r>
                <a:r>
                  <a:rPr lang="th-TH" sz="18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(</a:t>
                </a:r>
                <a:r>
                  <a:rPr lang="th-TH" sz="1800" b="1" dirty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5 คะแนน)</a:t>
                </a:r>
                <a:endParaRPr lang="th-TH" sz="18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fontAlgn="t"/>
                <a:r>
                  <a:rPr lang="th-TH" sz="1800" b="1" dirty="0" smtClean="0">
                    <a:latin typeface="EucrosiaUPC" panose="02020603050405020304" pitchFamily="18" charset="-34"/>
                    <a:cs typeface="EucrosiaUPC" panose="02020603050405020304" pitchFamily="18" charset="-34"/>
                  </a:rPr>
                  <a:t>              </a:t>
                </a:r>
                <a:endParaRPr lang="th-TH" sz="1800" dirty="0">
                  <a:latin typeface="EucrosiaUPC" panose="02020603050405020304" pitchFamily="18" charset="-34"/>
                  <a:cs typeface="EucrosiaUPC" panose="02020603050405020304" pitchFamily="18" charset="-34"/>
                </a:endParaRPr>
              </a:p>
              <a:p>
                <a:pPr marL="0" marR="0" lvl="0" indent="0" algn="l" defTabSz="914400" rtl="0" eaLnBrk="1" fontAlgn="t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ucrosiaUPC" panose="02020603050405020304" pitchFamily="18" charset="-34"/>
                  <a:ea typeface="+mn-ea"/>
                  <a:cs typeface="EucrosiaUPC" panose="02020603050405020304" pitchFamily="18" charset="-34"/>
                </a:endParaRPr>
              </a:p>
              <a:p>
                <a:pPr marL="0" marR="0" lvl="0" indent="0" algn="l" defTabSz="914400" rtl="0" eaLnBrk="1" fontAlgn="t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h-TH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EucrosiaUPC" panose="02020603050405020304" pitchFamily="18" charset="-34"/>
                  <a:ea typeface="+mn-ea"/>
                  <a:cs typeface="EucrosiaUPC" panose="02020603050405020304" pitchFamily="18" charset="-34"/>
                </a:endParaRPr>
              </a:p>
            </p:txBody>
          </p:sp>
          <p:sp>
            <p:nvSpPr>
              <p:cNvPr id="48" name="สี่เหลี่ยมผืนผ้า: มุมมนด้านบน 47">
                <a:extLst>
                  <a:ext uri="{FF2B5EF4-FFF2-40B4-BE49-F238E27FC236}">
                    <a16:creationId xmlns="" xmlns:a16="http://schemas.microsoft.com/office/drawing/2014/main" id="{5B1EC643-C579-400E-A8AB-EA02DD2A1460}"/>
                  </a:ext>
                </a:extLst>
              </p:cNvPr>
              <p:cNvSpPr/>
              <p:nvPr/>
            </p:nvSpPr>
            <p:spPr>
              <a:xfrm>
                <a:off x="5229388" y="2217340"/>
                <a:ext cx="2090514" cy="396000"/>
              </a:xfrm>
              <a:prstGeom prst="round2SameRect">
                <a:avLst/>
              </a:prstGeom>
              <a:solidFill>
                <a:srgbClr val="8EC3B1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anose="02020603050405020304" pitchFamily="18" charset="-34"/>
                    <a:ea typeface="+mn-ea"/>
                    <a:cs typeface="EucrosiaUPC" panose="02020603050405020304" pitchFamily="18" charset="-34"/>
                  </a:rPr>
                  <a:t>5 </a:t>
                </a:r>
                <a:r>
                  <a:rPr kumimoji="0" lang="th-TH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anose="02020603050405020304" pitchFamily="18" charset="-34"/>
                    <a:ea typeface="+mn-ea"/>
                    <a:cs typeface="EucrosiaUPC" panose="02020603050405020304" pitchFamily="18" charset="-34"/>
                  </a:rPr>
                  <a:t>ตัวชี้วัด </a:t>
                </a:r>
                <a:r>
                  <a:rPr kumimoji="0" lang="th-TH" sz="2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anose="02020603050405020304" pitchFamily="18" charset="-34"/>
                    <a:ea typeface="+mn-ea"/>
                    <a:cs typeface="EucrosiaUPC" panose="02020603050405020304" pitchFamily="18" charset="-34"/>
                  </a:rPr>
                  <a:t>20 </a:t>
                </a:r>
                <a:r>
                  <a:rPr kumimoji="0" lang="th-TH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EucrosiaUPC" panose="02020603050405020304" pitchFamily="18" charset="-34"/>
                    <a:ea typeface="+mn-ea"/>
                    <a:cs typeface="EucrosiaUPC" panose="02020603050405020304" pitchFamily="18" charset="-34"/>
                  </a:rPr>
                  <a:t>คะแนน</a:t>
                </a: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401902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/>
          <p:cNvSpPr/>
          <p:nvPr/>
        </p:nvSpPr>
        <p:spPr>
          <a:xfrm>
            <a:off x="2112847" y="1407675"/>
            <a:ext cx="7942695" cy="4191335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 smtClean="0"/>
          </a:p>
          <a:p>
            <a:pPr algn="ctr"/>
            <a:endParaRPr lang="th-TH" sz="3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3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3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07523" y="38108"/>
            <a:ext cx="6537277" cy="43536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Rectangle 10"/>
          <p:cNvSpPr/>
          <p:nvPr/>
        </p:nvSpPr>
        <p:spPr>
          <a:xfrm>
            <a:off x="2202066" y="2349690"/>
            <a:ext cx="6537277" cy="150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Isosceles Triangle 11"/>
          <p:cNvSpPr/>
          <p:nvPr/>
        </p:nvSpPr>
        <p:spPr>
          <a:xfrm>
            <a:off x="3480240" y="866671"/>
            <a:ext cx="5359530" cy="3169172"/>
          </a:xfrm>
          <a:prstGeom prst="triangle">
            <a:avLst>
              <a:gd name="adj" fmla="val 52992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          </a:t>
            </a:r>
            <a:endParaRPr lang="th-TH" dirty="0"/>
          </a:p>
        </p:txBody>
      </p:sp>
      <p:sp>
        <p:nvSpPr>
          <p:cNvPr id="13" name="Rectangle 12"/>
          <p:cNvSpPr/>
          <p:nvPr/>
        </p:nvSpPr>
        <p:spPr>
          <a:xfrm>
            <a:off x="2995254" y="341131"/>
            <a:ext cx="5921097" cy="2600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0" name="สี่เหลี่ยมผืนผ้า 4">
            <a:extLst>
              <a:ext uri="{FF2B5EF4-FFF2-40B4-BE49-F238E27FC236}">
                <a16:creationId xmlns="" xmlns:a16="http://schemas.microsoft.com/office/drawing/2014/main" id="{DF7E556D-731B-4503-BA2E-42362135B80E}"/>
              </a:ext>
            </a:extLst>
          </p:cNvPr>
          <p:cNvSpPr/>
          <p:nvPr/>
        </p:nvSpPr>
        <p:spPr>
          <a:xfrm>
            <a:off x="0" y="-16999"/>
            <a:ext cx="12192000" cy="793637"/>
          </a:xfrm>
          <a:prstGeom prst="rect">
            <a:avLst/>
          </a:prstGeom>
          <a:gradFill flip="none" rotWithShape="1">
            <a:gsLst>
              <a:gs pos="0">
                <a:srgbClr val="9AB4DE"/>
              </a:gs>
              <a:gs pos="58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1. ประกวด และ พัฒนาต่อยอด</a:t>
            </a:r>
            <a:endParaRPr lang="th-TH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Isosceles Triangle 13"/>
          <p:cNvSpPr/>
          <p:nvPr/>
        </p:nvSpPr>
        <p:spPr>
          <a:xfrm>
            <a:off x="4519556" y="513631"/>
            <a:ext cx="3358080" cy="2163732"/>
          </a:xfrm>
          <a:prstGeom prst="triangle">
            <a:avLst>
              <a:gd name="adj" fmla="val 50504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5" name="Rectangle 14"/>
          <p:cNvSpPr/>
          <p:nvPr/>
        </p:nvSpPr>
        <p:spPr>
          <a:xfrm>
            <a:off x="4094093" y="4515959"/>
            <a:ext cx="4230806" cy="8873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3,273 หมู่บ้าน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690933" y="3120117"/>
            <a:ext cx="3037127" cy="79408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160 หมู่บ้าน</a:t>
            </a:r>
            <a:r>
              <a:rPr lang="en-US" sz="5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</a:t>
            </a:r>
            <a:endParaRPr lang="th-TH" sz="5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639394" y="1334805"/>
            <a:ext cx="1180542" cy="12550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50 </a:t>
            </a:r>
            <a:r>
              <a:rPr lang="th-TH" sz="36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หมู่บ้าน</a:t>
            </a:r>
            <a:endParaRPr lang="th-TH" sz="3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9" name="ลูกศรขวา 11"/>
          <p:cNvSpPr/>
          <p:nvPr/>
        </p:nvSpPr>
        <p:spPr>
          <a:xfrm>
            <a:off x="-1213" y="3691440"/>
            <a:ext cx="2742081" cy="2199599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0" name="กล่องข้อความ 12"/>
          <p:cNvSpPr txBox="1"/>
          <p:nvPr/>
        </p:nvSpPr>
        <p:spPr>
          <a:xfrm>
            <a:off x="-155269" y="4177136"/>
            <a:ext cx="25338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พัฒนาผลิตภัณฑ์ </a:t>
            </a:r>
            <a:endParaRPr lang="th-TH" sz="2400" b="1" dirty="0" smtClean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4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เสริมสร้าง</a:t>
            </a:r>
            <a:r>
              <a:rPr lang="th-TH" sz="2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เสน่ห์ชุมชน </a:t>
            </a:r>
            <a:endParaRPr lang="th-TH" sz="2400" b="1" dirty="0" smtClean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4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</a:t>
            </a:r>
            <a:r>
              <a:rPr lang="th-TH" sz="2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ตลาดภายใน</a:t>
            </a:r>
          </a:p>
        </p:txBody>
      </p:sp>
      <p:sp>
        <p:nvSpPr>
          <p:cNvPr id="21" name="ลูกศรขวา 15"/>
          <p:cNvSpPr/>
          <p:nvPr/>
        </p:nvSpPr>
        <p:spPr>
          <a:xfrm>
            <a:off x="689742" y="2056923"/>
            <a:ext cx="3213232" cy="2207433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2" name="กล่องข้อความ 14"/>
          <p:cNvSpPr txBox="1"/>
          <p:nvPr/>
        </p:nvSpPr>
        <p:spPr>
          <a:xfrm>
            <a:off x="380206" y="2590539"/>
            <a:ext cx="367269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1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คัดเลือก </a:t>
            </a:r>
            <a:endParaRPr lang="th-TH" sz="31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3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ชุมชนท่องเที่ยวระดับจังหวัด</a:t>
            </a:r>
            <a:endParaRPr lang="th-TH" sz="31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3" name="ลูกศรขวา 16"/>
          <p:cNvSpPr/>
          <p:nvPr/>
        </p:nvSpPr>
        <p:spPr>
          <a:xfrm>
            <a:off x="2304160" y="449650"/>
            <a:ext cx="2782377" cy="205567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กล่องข้อความ 13"/>
          <p:cNvSpPr txBox="1"/>
          <p:nvPr/>
        </p:nvSpPr>
        <p:spPr>
          <a:xfrm>
            <a:off x="1822085" y="939432"/>
            <a:ext cx="32251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คัดเลือกชุมชน</a:t>
            </a:r>
          </a:p>
          <a:p>
            <a:pPr algn="ctr"/>
            <a:r>
              <a:rPr lang="th-TH" sz="31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ท่องเที่ยวต้นแบบ</a:t>
            </a:r>
            <a:endParaRPr lang="th-TH" sz="31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6" name="กล่องข้อความ 19"/>
          <p:cNvSpPr txBox="1"/>
          <p:nvPr/>
        </p:nvSpPr>
        <p:spPr>
          <a:xfrm>
            <a:off x="2000620" y="5549508"/>
            <a:ext cx="9862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7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จำแนกศักยภาพ เพื่อการพัฒนาต่อยอดได้ตรงเป้า และ ส่งเสริมการตลาดตามกลุ่มลูกค้า</a:t>
            </a:r>
          </a:p>
        </p:txBody>
      </p:sp>
      <p:sp>
        <p:nvSpPr>
          <p:cNvPr id="28" name="Striped Right Arrow 27"/>
          <p:cNvSpPr/>
          <p:nvPr/>
        </p:nvSpPr>
        <p:spPr>
          <a:xfrm>
            <a:off x="7191799" y="1049879"/>
            <a:ext cx="854422" cy="847717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9" name="Striped Right Arrow 28"/>
          <p:cNvSpPr/>
          <p:nvPr/>
        </p:nvSpPr>
        <p:spPr>
          <a:xfrm>
            <a:off x="8223095" y="2756238"/>
            <a:ext cx="854422" cy="847717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1" name="สี่เหลี่ยมผืนผ้ามุมมน 6"/>
          <p:cNvSpPr/>
          <p:nvPr/>
        </p:nvSpPr>
        <p:spPr>
          <a:xfrm>
            <a:off x="8071390" y="891815"/>
            <a:ext cx="3319798" cy="117102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ทุนต่อย</a:t>
            </a: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อด </a:t>
            </a:r>
            <a:endParaRPr lang="th-TH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32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50</a:t>
            </a:r>
            <a:r>
              <a:rPr lang="th-TH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หมู่ละ ๆ ละ </a:t>
            </a:r>
            <a:r>
              <a:rPr lang="en-US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500,000 </a:t>
            </a: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บาท</a:t>
            </a:r>
          </a:p>
        </p:txBody>
      </p:sp>
      <p:sp>
        <p:nvSpPr>
          <p:cNvPr id="32" name="สี่เหลี่ยมผืนผ้ามุมมน 7"/>
          <p:cNvSpPr/>
          <p:nvPr/>
        </p:nvSpPr>
        <p:spPr>
          <a:xfrm>
            <a:off x="9044224" y="2727172"/>
            <a:ext cx="3099041" cy="106713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4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ทุนต่อ</a:t>
            </a:r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ยอด </a:t>
            </a:r>
            <a:endParaRPr lang="th-TH" sz="24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32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110</a:t>
            </a:r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หมู่บ้านๆ ละ </a:t>
            </a:r>
            <a:r>
              <a:rPr lang="en-US" sz="2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200,000</a:t>
            </a:r>
            <a:r>
              <a:rPr lang="en-US" sz="2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บาท</a:t>
            </a:r>
          </a:p>
          <a:p>
            <a:pPr algn="ctr"/>
            <a:r>
              <a:rPr lang="th-TH" sz="2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2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3" name="Striped Right Arrow 32"/>
          <p:cNvSpPr/>
          <p:nvPr/>
        </p:nvSpPr>
        <p:spPr>
          <a:xfrm>
            <a:off x="9317589" y="4437821"/>
            <a:ext cx="854422" cy="847717"/>
          </a:xfrm>
          <a:prstGeom prst="stripedRight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4" name="สี่เหลี่ยมผืนผ้ามุมมน 7"/>
          <p:cNvSpPr/>
          <p:nvPr/>
        </p:nvSpPr>
        <p:spPr>
          <a:xfrm>
            <a:off x="10152042" y="4329607"/>
            <a:ext cx="1982090" cy="117983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4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4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พัฒนา</a:t>
            </a:r>
            <a:r>
              <a:rPr lang="th-TH" sz="2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ต่อ</a:t>
            </a:r>
            <a:r>
              <a:rPr lang="th-TH" sz="24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ยอด</a:t>
            </a:r>
          </a:p>
          <a:p>
            <a:pPr algn="ctr"/>
            <a:r>
              <a:rPr lang="th-TH" sz="24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โดย </a:t>
            </a:r>
            <a:r>
              <a:rPr lang="th-TH" sz="2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ททท. </a:t>
            </a:r>
            <a:endParaRPr lang="th-TH" sz="2400" b="1" dirty="0" smtClean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32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1,000</a:t>
            </a:r>
            <a:r>
              <a:rPr lang="th-TH" sz="24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หมู่บ้าน</a:t>
            </a:r>
          </a:p>
          <a:p>
            <a:pPr algn="ctr"/>
            <a:endParaRPr lang="th-TH" sz="2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0" y="6047814"/>
            <a:ext cx="12192000" cy="821029"/>
          </a:xfrm>
          <a:prstGeom prst="round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งบประมาณ 86,000,000 บาท </a:t>
            </a:r>
            <a:endParaRPr lang="th-TH" sz="20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 defTabSz="676275"/>
            <a:r>
              <a:rPr lang="th-TH" sz="18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ส่วนกลาง </a:t>
            </a:r>
            <a:r>
              <a:rPr lang="th-TH" sz="1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กิจกรรมประกวดต้นแบบ 160 หมู่บ้าน </a:t>
            </a:r>
            <a:r>
              <a:rPr lang="th-TH" sz="18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5,522,000 </a:t>
            </a:r>
            <a:r>
              <a:rPr lang="th-TH" sz="1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บาท </a:t>
            </a:r>
            <a:r>
              <a:rPr lang="th-TH" sz="18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ภูมิภาค </a:t>
            </a:r>
            <a:r>
              <a:rPr lang="th-TH" sz="1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กิจกรรมประกวด</a:t>
            </a:r>
            <a:r>
              <a:rPr lang="th-TH" sz="18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ระดับจังหวัด </a:t>
            </a:r>
            <a:r>
              <a:rPr lang="th-TH" sz="18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3,273 หมู่บ้าน </a:t>
            </a:r>
            <a:r>
              <a:rPr lang="th-TH" sz="18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33,478,000 บาท</a:t>
            </a:r>
          </a:p>
          <a:p>
            <a:r>
              <a:rPr lang="th-TH" sz="18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                                                                                              ภูมิภาค  กิจกรรมต่อยอดพัฒนาชุมชน 160 หมู่บ้าน 47,000,000 บาท</a:t>
            </a:r>
            <a:endParaRPr lang="th-TH" sz="18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Oval 1"/>
          <p:cNvSpPr/>
          <p:nvPr/>
        </p:nvSpPr>
        <p:spPr>
          <a:xfrm>
            <a:off x="1198607" y="6415766"/>
            <a:ext cx="109182" cy="11653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Oval 3"/>
          <p:cNvSpPr/>
          <p:nvPr/>
        </p:nvSpPr>
        <p:spPr>
          <a:xfrm>
            <a:off x="6209731" y="6415766"/>
            <a:ext cx="109182" cy="11653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Oval 5"/>
          <p:cNvSpPr/>
          <p:nvPr/>
        </p:nvSpPr>
        <p:spPr>
          <a:xfrm>
            <a:off x="6209731" y="6673786"/>
            <a:ext cx="109182" cy="120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424299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ผืนผ้า 40"/>
          <p:cNvSpPr/>
          <p:nvPr/>
        </p:nvSpPr>
        <p:spPr>
          <a:xfrm>
            <a:off x="1295467" y="6387546"/>
            <a:ext cx="10561173" cy="47045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1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ภายในวันที่ 3</a:t>
            </a:r>
            <a:r>
              <a:rPr lang="th-TH" sz="2667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ส.ค. 61</a:t>
            </a:r>
          </a:p>
        </p:txBody>
      </p:sp>
      <p:sp>
        <p:nvSpPr>
          <p:cNvPr id="8" name="Up Arrow Callout 6"/>
          <p:cNvSpPr/>
          <p:nvPr/>
        </p:nvSpPr>
        <p:spPr>
          <a:xfrm>
            <a:off x="1295467" y="5733256"/>
            <a:ext cx="10561173" cy="624493"/>
          </a:xfrm>
          <a:prstGeom prst="upArrowCallou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667" b="1" dirty="0">
                <a:latin typeface="TH SarabunPSK" pitchFamily="34" charset="-34"/>
                <a:cs typeface="TH SarabunPSK" pitchFamily="34" charset="-34"/>
              </a:rPr>
              <a:t>33,478,000 บาท</a:t>
            </a:r>
          </a:p>
        </p:txBody>
      </p:sp>
      <p:sp>
        <p:nvSpPr>
          <p:cNvPr id="9" name="สี่เหลี่ยมผืนผ้า 40"/>
          <p:cNvSpPr/>
          <p:nvPr/>
        </p:nvSpPr>
        <p:spPr>
          <a:xfrm>
            <a:off x="0" y="932723"/>
            <a:ext cx="11856640" cy="48005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/>
          <a:lstStyle/>
          <a:p>
            <a:endParaRPr lang="th-TH" sz="16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Pentagon 52"/>
          <p:cNvSpPr/>
          <p:nvPr/>
        </p:nvSpPr>
        <p:spPr>
          <a:xfrm>
            <a:off x="0" y="932723"/>
            <a:ext cx="1679509" cy="1248139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ขั้นตอน</a:t>
            </a:r>
          </a:p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การดำเนินกิจกรรม</a:t>
            </a:r>
          </a:p>
        </p:txBody>
      </p:sp>
      <p:sp>
        <p:nvSpPr>
          <p:cNvPr id="5" name="Pentagon 55"/>
          <p:cNvSpPr/>
          <p:nvPr/>
        </p:nvSpPr>
        <p:spPr>
          <a:xfrm>
            <a:off x="0" y="6395733"/>
            <a:ext cx="1679509" cy="46226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ระยะเวลา</a:t>
            </a:r>
          </a:p>
        </p:txBody>
      </p:sp>
      <p:sp>
        <p:nvSpPr>
          <p:cNvPr id="7" name="Pentagon 57"/>
          <p:cNvSpPr/>
          <p:nvPr/>
        </p:nvSpPr>
        <p:spPr>
          <a:xfrm>
            <a:off x="0" y="5925278"/>
            <a:ext cx="1679509" cy="46226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งบประมาณ</a:t>
            </a:r>
          </a:p>
        </p:txBody>
      </p:sp>
      <p:sp>
        <p:nvSpPr>
          <p:cNvPr id="10" name="Pentagon 2"/>
          <p:cNvSpPr/>
          <p:nvPr/>
        </p:nvSpPr>
        <p:spPr>
          <a:xfrm>
            <a:off x="0" y="0"/>
            <a:ext cx="12192000" cy="740701"/>
          </a:xfrm>
          <a:prstGeom prst="homePlate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กิจกรรมที่ 1 </a:t>
            </a:r>
            <a:r>
              <a:rPr lang="th-TH" sz="3733" b="1" dirty="0">
                <a:latin typeface="TH SarabunPSK" pitchFamily="34" charset="-34"/>
                <a:cs typeface="TH SarabunPSK" pitchFamily="34" charset="-34"/>
              </a:rPr>
              <a:t>ประกวด</a:t>
            </a:r>
            <a:r>
              <a:rPr lang="en-US" sz="3733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3200" b="1" dirty="0">
                <a:latin typeface="TH SarabunPSK" pitchFamily="34" charset="-34"/>
                <a:cs typeface="TH SarabunPSK" pitchFamily="34" charset="-34"/>
              </a:rPr>
              <a:t>OTOP </a:t>
            </a:r>
            <a:r>
              <a:rPr lang="th-TH" sz="3200" b="1" dirty="0" err="1">
                <a:latin typeface="TH SarabunPSK" pitchFamily="34" charset="-34"/>
                <a:cs typeface="TH SarabunPSK" pitchFamily="34" charset="-34"/>
              </a:rPr>
              <a:t>นวัต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วิถี </a:t>
            </a:r>
            <a:r>
              <a:rPr lang="th-TH" sz="3733" b="1" dirty="0">
                <a:latin typeface="TH SarabunPSK" pitchFamily="34" charset="-34"/>
                <a:cs typeface="TH SarabunPSK" pitchFamily="34" charset="-34"/>
              </a:rPr>
              <a:t>ระดับจังหวัด</a:t>
            </a:r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1726737" y="932724"/>
            <a:ext cx="7729636" cy="5241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จังหวัด ดำเนินการ</a:t>
            </a:r>
            <a:endParaRPr lang="en-US" sz="3200" b="1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/>
            <a:r>
              <a:rPr lang="en-US" sz="2533" dirty="0">
                <a:latin typeface="TH SarabunPSK" pitchFamily="34" charset="-34"/>
                <a:cs typeface="TH SarabunPSK" pitchFamily="34" charset="-34"/>
              </a:rPr>
              <a:t>1</a:t>
            </a:r>
            <a:r>
              <a:rPr lang="en-US" sz="2533" dirty="0" smtClean="0"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sz="2533" dirty="0" smtClean="0">
                <a:latin typeface="TH SarabunPSK" pitchFamily="34" charset="-34"/>
                <a:cs typeface="TH SarabunPSK" pitchFamily="34" charset="-34"/>
              </a:rPr>
              <a:t> ศึกษา </a:t>
            </a:r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ทำความเข้าใจ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คู่มือบริหารโครงการฯ </a:t>
            </a:r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และ 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เกณฑ์การประกวดชุมชนท่องเที่ยวฯ</a:t>
            </a:r>
          </a:p>
          <a:p>
            <a:r>
              <a:rPr lang="en-US" sz="2533" dirty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2533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2533" dirty="0" smtClean="0">
                <a:latin typeface="TH SarabunPSK" pitchFamily="34" charset="-34"/>
                <a:cs typeface="TH SarabunPSK" pitchFamily="34" charset="-34"/>
              </a:rPr>
              <a:t> ชี้แจง</a:t>
            </a:r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แนวทางการประกวด ระดับจังหวัด ให้อำเภอรับทราบ พร้อมแจ้งชุมชนจัดทำและส่ง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เอกสาร</a:t>
            </a:r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ประกอบการประกวด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ขนาด </a:t>
            </a:r>
            <a:r>
              <a:rPr lang="en-US" sz="2533" b="1" dirty="0">
                <a:latin typeface="TH SarabunPSK" pitchFamily="34" charset="-34"/>
                <a:cs typeface="TH SarabunPSK" pitchFamily="34" charset="-34"/>
              </a:rPr>
              <a:t>A4 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ไม่น้อยกว่า </a:t>
            </a:r>
            <a:r>
              <a:rPr lang="en-US" sz="2533" b="1" dirty="0">
                <a:latin typeface="TH SarabunPSK" pitchFamily="34" charset="-34"/>
                <a:cs typeface="TH SarabunPSK" pitchFamily="34" charset="-34"/>
              </a:rPr>
              <a:t>20 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หน้า </a:t>
            </a:r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และ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สื่อวีดิ</a:t>
            </a:r>
            <a:r>
              <a:rPr lang="th-TH" sz="2533" b="1" dirty="0" smtClean="0">
                <a:latin typeface="TH SarabunPSK" pitchFamily="34" charset="-34"/>
                <a:cs typeface="TH SarabunPSK" pitchFamily="34" charset="-34"/>
              </a:rPr>
              <a:t>ทัศน์ความ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ยาว </a:t>
            </a:r>
            <a:r>
              <a:rPr lang="en-US" sz="2533" b="1" dirty="0" smtClean="0">
                <a:latin typeface="TH SarabunPSK" pitchFamily="34" charset="-34"/>
                <a:cs typeface="TH SarabunPSK" pitchFamily="34" charset="-34"/>
              </a:rPr>
              <a:t>  3 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นาที ให้จังหวัด</a:t>
            </a:r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r>
              <a:rPr lang="en-US" sz="2533" dirty="0">
                <a:latin typeface="TH SarabunPSK" pitchFamily="34" charset="-34"/>
                <a:cs typeface="TH SarabunPSK" pitchFamily="34" charset="-34"/>
              </a:rPr>
              <a:t>3</a:t>
            </a:r>
            <a:r>
              <a:rPr lang="en-US" sz="2533" dirty="0" smtClean="0"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sz="2533" dirty="0" smtClean="0">
                <a:latin typeface="TH SarabunPSK" pitchFamily="34" charset="-34"/>
                <a:cs typeface="TH SarabunPSK" pitchFamily="34" charset="-34"/>
              </a:rPr>
              <a:t> แต่งตั้ง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คณะกรรมการประกวดฯ ระดับจังหวัด </a:t>
            </a:r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ผู้ทรงคุณวุฒิจากภาคราชการ สถาบันการศึกษา ภาคเอกชน และภาคประชาสังคม จำนวน 11 คน ประกอบด้วย</a:t>
            </a:r>
            <a:endParaRPr lang="en-US" sz="2533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533" dirty="0">
                <a:latin typeface="TH SarabunPSK" pitchFamily="34" charset="-34"/>
                <a:cs typeface="TH SarabunPSK" pitchFamily="34" charset="-34"/>
              </a:rPr>
              <a:t>4</a:t>
            </a:r>
            <a:r>
              <a:rPr lang="th-TH" sz="2533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2533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ประชุม</a:t>
            </a:r>
            <a:r>
              <a:rPr lang="th-TH" sz="2533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ชี้แจง</a:t>
            </a:r>
            <a:r>
              <a:rPr lang="th-TH" sz="2533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คณะกรรมการประกวดฯ ระดับจังหวัด </a:t>
            </a:r>
          </a:p>
          <a:p>
            <a:pPr algn="thaiDist"/>
            <a:r>
              <a:rPr lang="en-US" sz="2533" dirty="0"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r>
              <a:rPr lang="en-US" sz="2533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2533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533" b="1" dirty="0" smtClean="0">
                <a:latin typeface="TH SarabunPSK" pitchFamily="34" charset="-34"/>
                <a:cs typeface="TH SarabunPSK" pitchFamily="34" charset="-34"/>
              </a:rPr>
              <a:t>คณะกรรมการ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ประกวดฯ ระดับ</a:t>
            </a:r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จังหวัด 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พิจารณาเอกสาร</a:t>
            </a:r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และ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สื่อวีดิทัศน์</a:t>
            </a:r>
            <a:r>
              <a:rPr lang="th-TH" sz="2533" dirty="0" smtClean="0">
                <a:latin typeface="TH SarabunPSK" pitchFamily="34" charset="-34"/>
                <a:cs typeface="TH SarabunPSK" pitchFamily="34" charset="-34"/>
              </a:rPr>
              <a:t>ประกอบ</a:t>
            </a:r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533" dirty="0" smtClean="0">
                <a:latin typeface="TH SarabunPSK" pitchFamily="34" charset="-34"/>
                <a:cs typeface="TH SarabunPSK" pitchFamily="34" charset="-34"/>
              </a:rPr>
              <a:t>    การประกวด</a:t>
            </a:r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และคัดเลือกชุมชนจาก จำนวน 3,273 ชุมชน ให้เหลือ 160 ชุมชน</a:t>
            </a:r>
          </a:p>
          <a:p>
            <a:pPr algn="thaiDist"/>
            <a:r>
              <a:rPr lang="en-US" sz="2533" dirty="0"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en-US" sz="2533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2533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533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ประชุม</a:t>
            </a:r>
            <a:r>
              <a:rPr lang="th-TH" sz="2533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คณะกรรมการประกวดฯ ระดับจังหวัด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เพื่อสรุปผลการประกวดและประกาศผล</a:t>
            </a:r>
            <a:r>
              <a:rPr lang="en-US" sz="2533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2533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/>
            <a:r>
              <a:rPr lang="en-US" sz="2533" dirty="0">
                <a:latin typeface="TH SarabunPSK" panose="020B0500040200020003" pitchFamily="34" charset="-34"/>
                <a:cs typeface="TH SarabunPSK" panose="020B0500040200020003" pitchFamily="34" charset="-34"/>
              </a:rPr>
              <a:t>7</a:t>
            </a:r>
            <a:r>
              <a:rPr lang="th-TH" sz="2533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2533" b="1" dirty="0" smtClean="0">
                <a:latin typeface="TH SarabunPSK" pitchFamily="34" charset="-34"/>
                <a:cs typeface="TH SarabunPSK" pitchFamily="34" charset="-34"/>
              </a:rPr>
              <a:t>รายงาน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ผลการดำเนินงาน ส่ง</a:t>
            </a:r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ให้กรมฯ และ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บันทึก </a:t>
            </a:r>
            <a:r>
              <a:rPr lang="en-US" sz="2533" b="1" dirty="0">
                <a:latin typeface="TH SarabunPSK" pitchFamily="34" charset="-34"/>
                <a:cs typeface="TH SarabunPSK" pitchFamily="34" charset="-34"/>
              </a:rPr>
              <a:t>BPM</a:t>
            </a:r>
            <a:endParaRPr lang="th-TH" sz="2533" b="1" dirty="0">
              <a:latin typeface="TH SarabunPSK" pitchFamily="34" charset="-34"/>
              <a:cs typeface="TH SarabunPSK" pitchFamily="34" charset="-34"/>
            </a:endParaRPr>
          </a:p>
          <a:p>
            <a:pPr algn="thaiDist"/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9453378" y="644691"/>
            <a:ext cx="2735628" cy="41284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thaiDist"/>
            <a:r>
              <a:rPr lang="th-TH" sz="1867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ผวจ.หรือรองผวจ.ที่ได้รับมอบหมายเป็นประธาน/ท่องเที่ยวและกีฬาจังหวัด / พาณิชย์จังหวัด/วัฒนธรรมจังหวัด/ ประชาสัมพันธ์จังหวัด /ผู้แทนสถาบันการศึกษา / ประธานหอการค้าจังหวัด / ประธานกรรมการ บริษัท ประชารัฐรักสามัคคีจังหวัด (วิสาหกิจเพื่อสังคม) จำกัด / สื่อมวลชน หรือหน่วยงาน องค์กร ชมรม สมาคมที่เกี่ยวข้อง เป็นกรรมการ / พัฒนาการจังหวัด เป็นกรรมการและเลขานุการ และหัวหน้ากลุ่มงานส่งเสริมการพัฒนาชุมชน เป็นกรรมการและผู้ช่วยเลขานุการ</a:t>
            </a:r>
          </a:p>
        </p:txBody>
      </p:sp>
      <p:sp>
        <p:nvSpPr>
          <p:cNvPr id="3" name="ลูกศรขวาท้ายขีด 2"/>
          <p:cNvSpPr/>
          <p:nvPr/>
        </p:nvSpPr>
        <p:spPr>
          <a:xfrm>
            <a:off x="8846523" y="3252765"/>
            <a:ext cx="705861" cy="633152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</p:spTree>
    <p:extLst>
      <p:ext uri="{BB962C8B-B14F-4D97-AF65-F5344CB8AC3E}">
        <p14:creationId xmlns="" xmlns:p14="http://schemas.microsoft.com/office/powerpoint/2010/main" val="56517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ผืนผ้า 40"/>
          <p:cNvSpPr/>
          <p:nvPr/>
        </p:nvSpPr>
        <p:spPr>
          <a:xfrm>
            <a:off x="1385908" y="6432475"/>
            <a:ext cx="10613563" cy="405371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1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8</a:t>
            </a:r>
            <a:r>
              <a:rPr lang="th-TH" sz="2667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– </a:t>
            </a:r>
            <a:r>
              <a:rPr lang="th-TH" sz="2667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30 </a:t>
            </a:r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ส.ค. 61</a:t>
            </a:r>
          </a:p>
          <a:p>
            <a:pPr algn="ctr"/>
            <a:endParaRPr lang="th-TH" sz="2667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" name="Up Arrow Callout 6"/>
          <p:cNvSpPr/>
          <p:nvPr/>
        </p:nvSpPr>
        <p:spPr>
          <a:xfrm>
            <a:off x="1430066" y="5842528"/>
            <a:ext cx="10569405" cy="507197"/>
          </a:xfrm>
          <a:prstGeom prst="upArrowCallou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sz="2667" b="1" dirty="0"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2667" b="1" dirty="0">
                <a:latin typeface="TH SarabunPSK" pitchFamily="34" charset="-34"/>
                <a:cs typeface="TH SarabunPSK" pitchFamily="34" charset="-34"/>
              </a:rPr>
              <a:t>5,522,000 บาท</a:t>
            </a:r>
          </a:p>
          <a:p>
            <a:pPr algn="ctr"/>
            <a:endParaRPr lang="th-TH" sz="2667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" name="สี่เหลี่ยมผืนผ้า 40"/>
          <p:cNvSpPr/>
          <p:nvPr/>
        </p:nvSpPr>
        <p:spPr>
          <a:xfrm>
            <a:off x="0" y="642057"/>
            <a:ext cx="11960883" cy="52382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/>
          <a:lstStyle/>
          <a:p>
            <a:pPr algn="thaiDist"/>
            <a:endParaRPr lang="th-TH" sz="2667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Pentagon 55"/>
          <p:cNvSpPr/>
          <p:nvPr/>
        </p:nvSpPr>
        <p:spPr>
          <a:xfrm>
            <a:off x="0" y="6395733"/>
            <a:ext cx="1679509" cy="46226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ระยะเวลา</a:t>
            </a:r>
          </a:p>
        </p:txBody>
      </p:sp>
      <p:sp>
        <p:nvSpPr>
          <p:cNvPr id="7" name="Pentagon 57"/>
          <p:cNvSpPr/>
          <p:nvPr/>
        </p:nvSpPr>
        <p:spPr>
          <a:xfrm>
            <a:off x="0" y="5925278"/>
            <a:ext cx="1679509" cy="46226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งบประมาณ</a:t>
            </a:r>
          </a:p>
        </p:txBody>
      </p:sp>
      <p:sp>
        <p:nvSpPr>
          <p:cNvPr id="10" name="Pentagon 2"/>
          <p:cNvSpPr/>
          <p:nvPr/>
        </p:nvSpPr>
        <p:spPr>
          <a:xfrm>
            <a:off x="0" y="2"/>
            <a:ext cx="12192000" cy="590973"/>
          </a:xfrm>
          <a:prstGeom prst="homePlate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กิจกรรมที่ </a:t>
            </a:r>
            <a:r>
              <a:rPr lang="en-US" sz="3200" b="1" dirty="0">
                <a:latin typeface="TH SarabunPSK" pitchFamily="34" charset="-34"/>
                <a:cs typeface="TH SarabunPSK" pitchFamily="34" charset="-34"/>
              </a:rPr>
              <a:t>2 </a:t>
            </a:r>
            <a:r>
              <a:rPr lang="th-TH" sz="3733" b="1" dirty="0">
                <a:latin typeface="TH SarabunPSK" pitchFamily="34" charset="-34"/>
                <a:cs typeface="TH SarabunPSK" pitchFamily="34" charset="-34"/>
              </a:rPr>
              <a:t>ประกวด</a:t>
            </a:r>
            <a:r>
              <a:rPr lang="en-US" sz="3200" b="1" dirty="0">
                <a:latin typeface="TH SarabunPSK" pitchFamily="34" charset="-34"/>
                <a:cs typeface="TH SarabunPSK" pitchFamily="34" charset="-34"/>
              </a:rPr>
              <a:t> OTOP </a:t>
            </a:r>
            <a:r>
              <a:rPr lang="th-TH" sz="3733" b="1" dirty="0" err="1">
                <a:latin typeface="TH SarabunPSK" pitchFamily="34" charset="-34"/>
                <a:cs typeface="TH SarabunPSK" pitchFamily="34" charset="-34"/>
              </a:rPr>
              <a:t>นวัต</a:t>
            </a:r>
            <a:r>
              <a:rPr lang="th-TH" sz="3733" b="1" dirty="0">
                <a:latin typeface="TH SarabunPSK" pitchFamily="34" charset="-34"/>
                <a:cs typeface="TH SarabunPSK" pitchFamily="34" charset="-34"/>
              </a:rPr>
              <a:t>วิถีต้นแบบ</a:t>
            </a:r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9634952" y="313257"/>
            <a:ext cx="2304160" cy="28176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thaiDist"/>
            <a:r>
              <a:rPr lang="th-TH" sz="1867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ผู้ตรวจราชการกรม เป็นประธาน ผู้ทรงคุณวุฒิด้านการท่องเที่ยวและ/หรือที่</a:t>
            </a:r>
            <a:r>
              <a:rPr lang="th-TH" sz="1867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เกี่ยวข้อง </a:t>
            </a:r>
            <a:r>
              <a:rPr lang="th-TH" sz="1867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ผู้อำนวยการศูนย์ศึกษาและพัฒนาชุมชน ทำหน้าที่เป็นกรรมการและเลขานุการ และเจ้าหน้าที่ของศูนย์ศึกษาและพัฒนาชุมชน ผู้ช่วยผู้ตรวจราชการกรม ทำหน้าที่เป็นผู้ช่วยเลขานุการ</a:t>
            </a:r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1581267" y="515380"/>
            <a:ext cx="7993327" cy="5796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ส่วนกลาง ดำเนินการ</a:t>
            </a:r>
          </a:p>
          <a:p>
            <a:pPr algn="thaiDist"/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1</a:t>
            </a:r>
            <a:r>
              <a:rPr lang="th-TH" sz="2533" dirty="0" smtClean="0">
                <a:latin typeface="TH SarabunPSK" pitchFamily="34" charset="-34"/>
                <a:cs typeface="TH SarabunPSK" pitchFamily="34" charset="-34"/>
              </a:rPr>
              <a:t>. แต่งตั้ง</a:t>
            </a:r>
            <a:r>
              <a:rPr lang="th-TH" sz="2533" b="1" dirty="0" smtClean="0">
                <a:latin typeface="TH SarabunPSK" pitchFamily="34" charset="-34"/>
                <a:cs typeface="TH SarabunPSK" pitchFamily="34" charset="-34"/>
              </a:rPr>
              <a:t>คณะกรรมการประกวดชุมชน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ท่องเที่ยว </a:t>
            </a:r>
            <a:r>
              <a:rPr lang="en-US" sz="2533" b="1" dirty="0">
                <a:latin typeface="TH SarabunPSK" pitchFamily="34" charset="-34"/>
                <a:cs typeface="TH SarabunPSK" pitchFamily="34" charset="-34"/>
              </a:rPr>
              <a:t>OTOP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 นวัตวิถีต้นแบบ </a:t>
            </a:r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ตามเกณฑ์ จำนวน 11 คณะ </a:t>
            </a:r>
            <a:r>
              <a:rPr lang="th-TH" sz="2533" dirty="0" smtClean="0">
                <a:latin typeface="TH SarabunPSK" pitchFamily="34" charset="-34"/>
                <a:cs typeface="TH SarabunPSK" pitchFamily="34" charset="-34"/>
              </a:rPr>
              <a:t>ประกอบด้วย</a:t>
            </a:r>
            <a:endParaRPr lang="en-US" sz="2533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/>
            <a:r>
              <a:rPr lang="en-US" sz="2533" dirty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2533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2533" dirty="0" smtClean="0">
                <a:latin typeface="TH SarabunPSK" pitchFamily="34" charset="-34"/>
                <a:cs typeface="TH SarabunPSK" pitchFamily="34" charset="-34"/>
              </a:rPr>
              <a:t> รวบรวม</a:t>
            </a:r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ผลการประกวดฯ ระดับจังหวัด 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เอกสารและสื่อวีดิทัศน์</a:t>
            </a:r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ประกอบการประกวดจากจังหวัด จัดทำทะเบียนผลการประกวด ก่อนส่งมอบให้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คณะกรรมการประกวดชุมชนท่องเที่ยว </a:t>
            </a:r>
            <a:r>
              <a:rPr lang="en-US" sz="2533" b="1" dirty="0">
                <a:latin typeface="TH SarabunPSK" pitchFamily="34" charset="-34"/>
                <a:cs typeface="TH SarabunPSK" pitchFamily="34" charset="-34"/>
              </a:rPr>
              <a:t>OTOP </a:t>
            </a:r>
            <a:r>
              <a:rPr lang="th-TH" sz="2533" b="1" dirty="0" err="1">
                <a:latin typeface="TH SarabunPSK" pitchFamily="34" charset="-34"/>
                <a:cs typeface="TH SarabunPSK" pitchFamily="34" charset="-34"/>
              </a:rPr>
              <a:t>นวัต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วิถีต้นแบบ</a:t>
            </a:r>
            <a:endParaRPr lang="en-US" sz="2533" dirty="0">
              <a:latin typeface="TH SarabunPSK" pitchFamily="34" charset="-34"/>
              <a:cs typeface="TH SarabunPSK" pitchFamily="34" charset="-34"/>
            </a:endParaRPr>
          </a:p>
          <a:p>
            <a:pPr algn="thaiDist"/>
            <a:r>
              <a:rPr lang="en-US" sz="2533" dirty="0">
                <a:latin typeface="TH SarabunPSK" pitchFamily="34" charset="-34"/>
                <a:cs typeface="TH SarabunPSK" pitchFamily="34" charset="-34"/>
              </a:rPr>
              <a:t>3</a:t>
            </a:r>
            <a:r>
              <a:rPr lang="th-TH" sz="2533" dirty="0" smtClean="0"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sz="2533" b="1" dirty="0" smtClean="0">
                <a:latin typeface="TH SarabunPSK" pitchFamily="34" charset="-34"/>
                <a:cs typeface="TH SarabunPSK" pitchFamily="34" charset="-34"/>
              </a:rPr>
              <a:t>ประชุม</a:t>
            </a:r>
            <a:r>
              <a:rPr lang="th-TH" sz="2533" b="1" dirty="0">
                <a:latin typeface="TH SarabunPSK" pitchFamily="34" charset="-34"/>
                <a:cs typeface="TH SarabunPSK" pitchFamily="34" charset="-34"/>
              </a:rPr>
              <a:t>ชี้แจง</a:t>
            </a:r>
            <a:r>
              <a:rPr lang="th-TH" sz="2533" dirty="0">
                <a:latin typeface="TH SarabunPSK" pitchFamily="34" charset="-34"/>
                <a:cs typeface="TH SarabunPSK" pitchFamily="34" charset="-34"/>
              </a:rPr>
              <a:t>คณะกรรมการ</a:t>
            </a:r>
            <a:r>
              <a:rPr lang="th-TH" sz="2667" dirty="0">
                <a:latin typeface="TH SarabunPSK" pitchFamily="34" charset="-34"/>
                <a:cs typeface="TH SarabunPSK" pitchFamily="34" charset="-34"/>
              </a:rPr>
              <a:t>ประกวดฯ ต้นแบบ เพื่อสร้างความเข้าใจและ</a:t>
            </a:r>
            <a:r>
              <a:rPr lang="th-TH" sz="2667" dirty="0" smtClean="0">
                <a:latin typeface="TH SarabunPSK" pitchFamily="34" charset="-34"/>
                <a:cs typeface="TH SarabunPSK" pitchFamily="34" charset="-34"/>
              </a:rPr>
              <a:t>วางแผน       การประกวด</a:t>
            </a:r>
            <a:endParaRPr lang="th-TH" sz="2533" dirty="0">
              <a:latin typeface="TH SarabunPSK" pitchFamily="34" charset="-34"/>
              <a:cs typeface="TH SarabunPSK" pitchFamily="34" charset="-34"/>
            </a:endParaRPr>
          </a:p>
          <a:p>
            <a:pPr algn="thaiDist"/>
            <a:r>
              <a:rPr lang="en-US" sz="2533" dirty="0">
                <a:latin typeface="TH SarabunPSK" pitchFamily="34" charset="-34"/>
                <a:cs typeface="TH SarabunPSK" pitchFamily="34" charset="-34"/>
              </a:rPr>
              <a:t>4</a:t>
            </a:r>
            <a:r>
              <a:rPr lang="en-US" sz="2533" dirty="0" smtClean="0"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sz="2533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667" b="1" dirty="0" smtClean="0">
                <a:latin typeface="TH SarabunPSK" pitchFamily="34" charset="-34"/>
                <a:cs typeface="TH SarabunPSK" pitchFamily="34" charset="-34"/>
              </a:rPr>
              <a:t>คณะกรรมการ</a:t>
            </a:r>
            <a:r>
              <a:rPr lang="th-TH" sz="2667" b="1" dirty="0">
                <a:latin typeface="TH SarabunPSK" pitchFamily="34" charset="-34"/>
                <a:cs typeface="TH SarabunPSK" pitchFamily="34" charset="-34"/>
              </a:rPr>
              <a:t>ประกวดฯ ต้นแบบ ดำเนินการคัดเลือกชุมชน </a:t>
            </a:r>
            <a:r>
              <a:rPr lang="th-TH" sz="2667" dirty="0">
                <a:latin typeface="TH SarabunPSK" pitchFamily="34" charset="-34"/>
                <a:cs typeface="TH SarabunPSK" pitchFamily="34" charset="-34"/>
              </a:rPr>
              <a:t>(พิจารณาจากเอกสารและสื่อวีดิทัศน์ การลงประเมินศักยภาพในพื้นที่ และการกดไลค์ กดแชร์ ใน</a:t>
            </a:r>
            <a:r>
              <a:rPr lang="th-TH" sz="2667" dirty="0" smtClean="0">
                <a:latin typeface="TH SarabunPSK" pitchFamily="34" charset="-34"/>
                <a:cs typeface="TH SarabunPSK" pitchFamily="34" charset="-34"/>
              </a:rPr>
              <a:t>ระบบ</a:t>
            </a:r>
            <a:r>
              <a:rPr lang="en-US" sz="2667" dirty="0" smtClean="0">
                <a:latin typeface="TH SarabunPSK" pitchFamily="34" charset="-34"/>
                <a:cs typeface="TH SarabunPSK" pitchFamily="34" charset="-34"/>
              </a:rPr>
              <a:t> Social </a:t>
            </a:r>
            <a:r>
              <a:rPr lang="en-US" sz="2667" dirty="0">
                <a:latin typeface="TH SarabunPSK" pitchFamily="34" charset="-34"/>
                <a:cs typeface="TH SarabunPSK" pitchFamily="34" charset="-34"/>
              </a:rPr>
              <a:t>network</a:t>
            </a:r>
            <a:r>
              <a:rPr lang="th-TH" sz="2667" dirty="0">
                <a:latin typeface="TH SarabunPSK" pitchFamily="34" charset="-34"/>
                <a:cs typeface="TH SarabunPSK" pitchFamily="34" charset="-34"/>
              </a:rPr>
              <a:t>) คัดเลือกชุมชนจาก จำนวน 160 ชุมชน ให้เหลือ 50 ชุมชน </a:t>
            </a:r>
            <a:endParaRPr lang="en-US" sz="2667" dirty="0">
              <a:latin typeface="TH SarabunPSK" pitchFamily="34" charset="-34"/>
              <a:cs typeface="TH SarabunPSK" pitchFamily="34" charset="-34"/>
            </a:endParaRPr>
          </a:p>
          <a:p>
            <a:pPr algn="thaiDist"/>
            <a:r>
              <a:rPr lang="en-US" sz="2667" dirty="0">
                <a:latin typeface="TH SarabunPSK" pitchFamily="34" charset="-34"/>
                <a:cs typeface="TH SarabunPSK" pitchFamily="34" charset="-34"/>
              </a:rPr>
              <a:t>5</a:t>
            </a:r>
            <a:r>
              <a:rPr lang="en-US" sz="2667" dirty="0" smtClean="0"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sz="2667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667" b="1" dirty="0" smtClean="0">
                <a:latin typeface="TH SarabunPSK" pitchFamily="34" charset="-34"/>
                <a:cs typeface="TH SarabunPSK" pitchFamily="34" charset="-34"/>
              </a:rPr>
              <a:t>ประชุม</a:t>
            </a:r>
            <a:r>
              <a:rPr lang="th-TH" sz="2667" dirty="0">
                <a:latin typeface="TH SarabunPSK" pitchFamily="34" charset="-34"/>
                <a:cs typeface="TH SarabunPSK" pitchFamily="34" charset="-34"/>
              </a:rPr>
              <a:t>คณะกรรมการประกวดฯ ต้นแบบ </a:t>
            </a:r>
            <a:r>
              <a:rPr lang="th-TH" sz="2667" b="1" dirty="0">
                <a:latin typeface="TH SarabunPSK" pitchFamily="34" charset="-34"/>
                <a:cs typeface="TH SarabunPSK" pitchFamily="34" charset="-34"/>
              </a:rPr>
              <a:t>เพื่อสรุปผลการประกวดและประกาศผล</a:t>
            </a:r>
          </a:p>
          <a:p>
            <a:pPr algn="thaiDist"/>
            <a:r>
              <a:rPr lang="en-US" sz="2667" dirty="0">
                <a:latin typeface="TH SarabunPSK" pitchFamily="34" charset="-34"/>
                <a:cs typeface="TH SarabunPSK" pitchFamily="34" charset="-34"/>
              </a:rPr>
              <a:t>6.</a:t>
            </a:r>
            <a:r>
              <a:rPr lang="en-US" sz="2667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667" b="1" dirty="0">
                <a:latin typeface="TH SarabunPSK" pitchFamily="34" charset="-34"/>
                <a:cs typeface="TH SarabunPSK" pitchFamily="34" charset="-34"/>
              </a:rPr>
              <a:t>สรุปและรายงานผล</a:t>
            </a:r>
            <a:r>
              <a:rPr lang="th-TH" sz="2667" dirty="0">
                <a:latin typeface="TH SarabunPSK" pitchFamily="34" charset="-34"/>
                <a:cs typeface="TH SarabunPSK" pitchFamily="34" charset="-34"/>
              </a:rPr>
              <a:t>การดำเนินงานประกวดต่อผู้บริหาร และ</a:t>
            </a:r>
            <a:r>
              <a:rPr lang="th-TH" sz="2667" b="1" dirty="0">
                <a:latin typeface="TH SarabunPSK" pitchFamily="34" charset="-34"/>
                <a:cs typeface="TH SarabunPSK" pitchFamily="34" charset="-34"/>
              </a:rPr>
              <a:t>บันทึก </a:t>
            </a:r>
            <a:r>
              <a:rPr lang="en-US" sz="2667" b="1" dirty="0">
                <a:latin typeface="TH SarabunPSK" pitchFamily="34" charset="-34"/>
                <a:cs typeface="TH SarabunPSK" pitchFamily="34" charset="-34"/>
              </a:rPr>
              <a:t>BPM</a:t>
            </a:r>
          </a:p>
          <a:p>
            <a:pPr algn="thaiDist"/>
            <a:endParaRPr lang="th-TH" sz="2533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" name="ลูกศรขวาท้ายขีด 14"/>
          <p:cNvSpPr/>
          <p:nvPr/>
        </p:nvSpPr>
        <p:spPr>
          <a:xfrm>
            <a:off x="3743427" y="1419818"/>
            <a:ext cx="5986308" cy="379333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2" name="Pentagon 52"/>
          <p:cNvSpPr/>
          <p:nvPr/>
        </p:nvSpPr>
        <p:spPr>
          <a:xfrm>
            <a:off x="0" y="647872"/>
            <a:ext cx="1679509" cy="1248139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ขั้นตอน</a:t>
            </a:r>
          </a:p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การดำเนินกิจกรรม</a:t>
            </a:r>
          </a:p>
        </p:txBody>
      </p:sp>
    </p:spTree>
    <p:extLst>
      <p:ext uri="{BB962C8B-B14F-4D97-AF65-F5344CB8AC3E}">
        <p14:creationId xmlns="" xmlns:p14="http://schemas.microsoft.com/office/powerpoint/2010/main" val="34551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ผืนผ้า 40"/>
          <p:cNvSpPr/>
          <p:nvPr/>
        </p:nvSpPr>
        <p:spPr>
          <a:xfrm>
            <a:off x="1295467" y="6380377"/>
            <a:ext cx="10896533" cy="462268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1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/>
          <a:lstStyle/>
          <a:p>
            <a:pPr algn="ctr"/>
            <a:r>
              <a:rPr lang="th-TH" sz="2667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31 </a:t>
            </a:r>
            <a:r>
              <a:rPr lang="th-TH" sz="2667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ส.ค. – 30 ก.ย. 61</a:t>
            </a:r>
          </a:p>
        </p:txBody>
      </p:sp>
      <p:sp>
        <p:nvSpPr>
          <p:cNvPr id="8" name="Up Arrow Callout 6"/>
          <p:cNvSpPr/>
          <p:nvPr/>
        </p:nvSpPr>
        <p:spPr>
          <a:xfrm>
            <a:off x="1295467" y="5577205"/>
            <a:ext cx="10896533" cy="658011"/>
          </a:xfrm>
          <a:prstGeom prst="upArrowCallou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667" b="1" dirty="0">
                <a:latin typeface="TH SarabunPSK" pitchFamily="34" charset="-34"/>
                <a:cs typeface="TH SarabunPSK" pitchFamily="34" charset="-34"/>
              </a:rPr>
              <a:t>47,000,000 บาท</a:t>
            </a:r>
          </a:p>
        </p:txBody>
      </p:sp>
      <p:sp>
        <p:nvSpPr>
          <p:cNvPr id="9" name="สี่เหลี่ยมผืนผ้า 40"/>
          <p:cNvSpPr/>
          <p:nvPr/>
        </p:nvSpPr>
        <p:spPr>
          <a:xfrm>
            <a:off x="9628" y="768556"/>
            <a:ext cx="12182372" cy="48078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/>
          <a:lstStyle/>
          <a:p>
            <a:pPr algn="thaiDist">
              <a:lnSpc>
                <a:spcPct val="150000"/>
              </a:lnSpc>
            </a:pPr>
            <a:r>
              <a:rPr lang="th-TH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</a:t>
            </a:r>
            <a:r>
              <a:rPr lang="th-TH" sz="3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ส่วนกลาง ดำเนินการ</a:t>
            </a:r>
          </a:p>
          <a:p>
            <a:pPr algn="thaiDist"/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                          </a:t>
            </a:r>
            <a:r>
              <a:rPr lang="th-TH" sz="3000" b="1" dirty="0">
                <a:latin typeface="TH SarabunPSK" pitchFamily="34" charset="-34"/>
                <a:cs typeface="TH SarabunPSK" pitchFamily="34" charset="-34"/>
              </a:rPr>
              <a:t>จัดสรรงบประมาณสนับสนุนกิจกรรม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ให้กับจังหวัด</a:t>
            </a:r>
          </a:p>
          <a:p>
            <a:pPr algn="thaiDist"/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                           - ชุมชนท่องเที่ยว 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OTOP </a:t>
            </a:r>
            <a:r>
              <a:rPr lang="th-TH" sz="3000" dirty="0" err="1">
                <a:latin typeface="TH SarabunPSK" pitchFamily="34" charset="-34"/>
                <a:cs typeface="TH SarabunPSK" pitchFamily="34" charset="-34"/>
              </a:rPr>
              <a:t>นวัต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วิถี ระดับจังหวัด 110 ชุมชนๆ ละ 200,000 บาท      </a:t>
            </a:r>
          </a:p>
          <a:p>
            <a:pPr algn="thaiDist"/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                           - ชุมชนท่องเที่ยว 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OTOP </a:t>
            </a:r>
            <a:r>
              <a:rPr lang="th-TH" sz="3000" dirty="0" err="1">
                <a:latin typeface="TH SarabunPSK" pitchFamily="34" charset="-34"/>
                <a:cs typeface="TH SarabunPSK" pitchFamily="34" charset="-34"/>
              </a:rPr>
              <a:t>นวัต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วิถีต้นแบบ 50 ชุมชน ๆ ละ 500,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000 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บาท  </a:t>
            </a:r>
          </a:p>
          <a:p>
            <a:pPr algn="thaiDist"/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</a:t>
            </a:r>
            <a:r>
              <a:rPr lang="th-TH" sz="3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จังหวัด ดำเนินการ</a:t>
            </a:r>
          </a:p>
          <a:p>
            <a:pPr algn="thaiDist"/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  1</a:t>
            </a:r>
            <a:r>
              <a:rPr lang="en-US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000" b="1" dirty="0">
                <a:latin typeface="TH SarabunPSK" pitchFamily="34" charset="-34"/>
                <a:cs typeface="TH SarabunPSK" pitchFamily="34" charset="-34"/>
              </a:rPr>
              <a:t>แจ้งชุมชนเป้าหมาย 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ทั้ง 2 ระดับ</a:t>
            </a:r>
            <a:r>
              <a:rPr lang="th-TH" sz="3000" b="1" dirty="0">
                <a:latin typeface="TH SarabunPSK" pitchFamily="34" charset="-34"/>
                <a:cs typeface="TH SarabunPSK" pitchFamily="34" charset="-34"/>
              </a:rPr>
              <a:t>จัดทำแผนการพัฒนาชุมชนท่องเที่ยว </a:t>
            </a:r>
            <a:r>
              <a:rPr lang="en-US" sz="3000" b="1" dirty="0">
                <a:latin typeface="TH SarabunPSK" pitchFamily="34" charset="-34"/>
                <a:cs typeface="TH SarabunPSK" pitchFamily="34" charset="-34"/>
              </a:rPr>
              <a:t>OTOP </a:t>
            </a:r>
            <a:r>
              <a:rPr lang="th-TH" sz="3000" b="1" dirty="0">
                <a:latin typeface="TH SarabunPSK" pitchFamily="34" charset="-34"/>
                <a:cs typeface="TH SarabunPSK" pitchFamily="34" charset="-34"/>
              </a:rPr>
              <a:t>นวัตวิถี</a:t>
            </a:r>
            <a:r>
              <a:rPr lang="en-US" sz="3000" b="1" dirty="0">
                <a:latin typeface="TH SarabunPSK" pitchFamily="34" charset="-34"/>
                <a:cs typeface="TH SarabunPSK" pitchFamily="34" charset="-34"/>
              </a:rPr>
              <a:t> </a:t>
            </a:r>
            <a:endParaRPr lang="th-TH" sz="3000" b="1" dirty="0">
              <a:latin typeface="TH SarabunPSK" pitchFamily="34" charset="-34"/>
              <a:cs typeface="TH SarabunPSK" pitchFamily="34" charset="-34"/>
            </a:endParaRPr>
          </a:p>
          <a:p>
            <a:pPr algn="thaiDist"/>
            <a:r>
              <a:rPr lang="th-TH" sz="3000" b="1" dirty="0">
                <a:latin typeface="TH SarabunPSK" pitchFamily="34" charset="-34"/>
                <a:cs typeface="TH SarabunPSK" pitchFamily="34" charset="-34"/>
              </a:rPr>
              <a:t>                              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ตามข้อเสนอของ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คณะกรรมการประกวดฯ และความต้องการของชุมชน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เพื่อ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นำมาพัฒนาต่อยอด </a:t>
            </a:r>
            <a:r>
              <a:rPr lang="th-TH" sz="3000" dirty="0" smtClean="0">
                <a:latin typeface="TH SarabunPSK" pitchFamily="34" charset="-34"/>
                <a:cs typeface="TH SarabunPSK" pitchFamily="34" charset="-34"/>
              </a:rPr>
              <a:t>		         และ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ส่งแผนให้จังหวัดพิจารณา</a:t>
            </a:r>
          </a:p>
          <a:p>
            <a:pPr algn="thaiDist"/>
            <a:r>
              <a:rPr lang="th-TH" sz="3000" b="1" dirty="0">
                <a:latin typeface="TH SarabunPSK" pitchFamily="34" charset="-34"/>
                <a:cs typeface="TH SarabunPSK" pitchFamily="34" charset="-34"/>
              </a:rPr>
              <a:t>                    </a:t>
            </a:r>
            <a:r>
              <a:rPr lang="en-US" sz="3000" b="1" dirty="0">
                <a:latin typeface="TH SarabunPSK" pitchFamily="34" charset="-34"/>
                <a:cs typeface="TH SarabunPSK" pitchFamily="34" charset="-34"/>
              </a:rPr>
              <a:t>      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2. 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จังหวัด</a:t>
            </a:r>
            <a:r>
              <a:rPr lang="th-TH" sz="3000" b="1" dirty="0">
                <a:latin typeface="TH SarabunPSK" pitchFamily="34" charset="-34"/>
                <a:cs typeface="TH SarabunPSK" pitchFamily="34" charset="-34"/>
              </a:rPr>
              <a:t>จัดสรรงบประมาณให้กับชุมชน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เป้าหมาย </a:t>
            </a:r>
          </a:p>
          <a:p>
            <a:pPr algn="thaiDist"/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                    </a:t>
            </a:r>
            <a:r>
              <a:rPr lang="en-US" sz="3000" dirty="0">
                <a:latin typeface="TH SarabunPSK" pitchFamily="34" charset="-34"/>
                <a:cs typeface="TH SarabunPSK" pitchFamily="34" charset="-34"/>
              </a:rPr>
              <a:t>       3. 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จังหวัด/อำเภอ </a:t>
            </a:r>
            <a:r>
              <a:rPr lang="th-TH" sz="3000" b="1" dirty="0">
                <a:latin typeface="TH SarabunPSK" pitchFamily="34" charset="-34"/>
                <a:cs typeface="TH SarabunPSK" pitchFamily="34" charset="-34"/>
              </a:rPr>
              <a:t>ติดตามและให้การสนับสนุน</a:t>
            </a:r>
            <a:r>
              <a:rPr lang="th-TH" sz="3000" dirty="0">
                <a:latin typeface="TH SarabunPSK" pitchFamily="34" charset="-34"/>
                <a:cs typeface="TH SarabunPSK" pitchFamily="34" charset="-34"/>
              </a:rPr>
              <a:t>อย่างต่อเนื่อง</a:t>
            </a:r>
          </a:p>
          <a:p>
            <a:pPr algn="thaiDist"/>
            <a:endParaRPr lang="th-TH" sz="2533" dirty="0">
              <a:latin typeface="TH SarabunPSK" pitchFamily="34" charset="-34"/>
              <a:cs typeface="TH SarabunPSK" pitchFamily="34" charset="-34"/>
            </a:endParaRPr>
          </a:p>
          <a:p>
            <a:pPr algn="thaiDist"/>
            <a:endParaRPr lang="th-TH" sz="2667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/>
            <a:endParaRPr lang="th-TH" sz="2667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/>
            <a:endParaRPr lang="th-TH" sz="2667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Pentagon 55"/>
          <p:cNvSpPr/>
          <p:nvPr/>
        </p:nvSpPr>
        <p:spPr>
          <a:xfrm>
            <a:off x="0" y="6380377"/>
            <a:ext cx="1679509" cy="46226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ระยะเวลา</a:t>
            </a:r>
          </a:p>
        </p:txBody>
      </p:sp>
      <p:sp>
        <p:nvSpPr>
          <p:cNvPr id="7" name="Pentagon 57"/>
          <p:cNvSpPr/>
          <p:nvPr/>
        </p:nvSpPr>
        <p:spPr>
          <a:xfrm>
            <a:off x="9628" y="5786651"/>
            <a:ext cx="1679509" cy="449333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งบประมาณ</a:t>
            </a:r>
          </a:p>
        </p:txBody>
      </p:sp>
      <p:sp>
        <p:nvSpPr>
          <p:cNvPr id="10" name="Pentagon 2"/>
          <p:cNvSpPr/>
          <p:nvPr/>
        </p:nvSpPr>
        <p:spPr>
          <a:xfrm>
            <a:off x="0" y="0"/>
            <a:ext cx="12192000" cy="744528"/>
          </a:xfrm>
          <a:prstGeom prst="homePlate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กิจกรรมที่ 3 </a:t>
            </a:r>
            <a:r>
              <a:rPr lang="th-TH" sz="3733" b="1" dirty="0">
                <a:latin typeface="TH SarabunPSK" pitchFamily="34" charset="-34"/>
                <a:cs typeface="TH SarabunPSK" pitchFamily="34" charset="-34"/>
              </a:rPr>
              <a:t>ต่อยอด</a:t>
            </a:r>
            <a:r>
              <a:rPr lang="en-US" sz="3733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3200" b="1" dirty="0">
                <a:latin typeface="TH SarabunPSK" pitchFamily="34" charset="-34"/>
                <a:cs typeface="TH SarabunPSK" pitchFamily="34" charset="-34"/>
              </a:rPr>
              <a:t>OTOP </a:t>
            </a:r>
            <a:r>
              <a:rPr lang="th-TH" sz="3200" b="1" dirty="0" err="1">
                <a:latin typeface="TH SarabunPSK" pitchFamily="34" charset="-34"/>
                <a:cs typeface="TH SarabunPSK" pitchFamily="34" charset="-34"/>
              </a:rPr>
              <a:t>นวัต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วิถีระดับจังหวัด </a:t>
            </a:r>
            <a:r>
              <a:rPr lang="th-TH" sz="3200" b="1" dirty="0" err="1">
                <a:latin typeface="TH SarabunPSK" pitchFamily="34" charset="-34"/>
                <a:cs typeface="TH SarabunPSK" pitchFamily="34" charset="-34"/>
              </a:rPr>
              <a:t>และน</a:t>
            </a: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วัตวิถีต้นแบบ</a:t>
            </a:r>
          </a:p>
        </p:txBody>
      </p:sp>
      <p:sp>
        <p:nvSpPr>
          <p:cNvPr id="17" name="Pentagon 52"/>
          <p:cNvSpPr/>
          <p:nvPr/>
        </p:nvSpPr>
        <p:spPr>
          <a:xfrm>
            <a:off x="0" y="851481"/>
            <a:ext cx="1679509" cy="1248139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ขั้นตอน</a:t>
            </a:r>
          </a:p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การดำเนินกิจกรรม</a:t>
            </a:r>
          </a:p>
        </p:txBody>
      </p:sp>
    </p:spTree>
    <p:extLst>
      <p:ext uri="{BB962C8B-B14F-4D97-AF65-F5344CB8AC3E}">
        <p14:creationId xmlns="" xmlns:p14="http://schemas.microsoft.com/office/powerpoint/2010/main" val="325689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13714"/>
            <a:ext cx="12192000" cy="5373440"/>
          </a:xfrm>
        </p:spPr>
        <p:txBody>
          <a:bodyPr>
            <a:normAutofit fontScale="85000" lnSpcReduction="20000"/>
          </a:bodyPr>
          <a:lstStyle/>
          <a:p>
            <a:pPr marL="450850" indent="0">
              <a:buNone/>
            </a:pP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                </a:t>
            </a:r>
            <a:r>
              <a:rPr lang="en-US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endParaRPr lang="th-TH" sz="4300" b="1" dirty="0" smtClean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450850" indent="273050">
              <a:buFont typeface="Wingdings" panose="05000000000000000000" pitchFamily="2" charset="2"/>
              <a:buChar char="v"/>
            </a:pP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จังหวัดส่งผลการประกวดให้กรมฯ                    3 สิงหาคม 2561</a:t>
            </a:r>
            <a:endParaRPr lang="th-TH" sz="43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450850" indent="0">
              <a:buNone/>
            </a:pP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 (160 ชุมชน)</a:t>
            </a:r>
          </a:p>
          <a:p>
            <a:pPr marL="1022350" indent="-571500">
              <a:buFont typeface="Wingdings" pitchFamily="2" charset="2"/>
              <a:buChar char="v"/>
            </a:pP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ประชุมคณะกรรมการประกวดฯ ครั้งที่ </a:t>
            </a:r>
            <a:r>
              <a:rPr lang="en-US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1</a:t>
            </a: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       ๘ สิงหาคม </a:t>
            </a:r>
            <a:r>
              <a:rPr lang="en-US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2561</a:t>
            </a:r>
          </a:p>
          <a:p>
            <a:pPr marL="1022350" indent="-571500">
              <a:buFont typeface="Wingdings" pitchFamily="2" charset="2"/>
              <a:buChar char="v"/>
            </a:pP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คณะกรรมการฯ ลงพื้นที่                        </a:t>
            </a:r>
            <a:r>
              <a:rPr lang="en-US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10-24 </a:t>
            </a: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สิงหาคม </a:t>
            </a:r>
            <a:r>
              <a:rPr lang="en-US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2561</a:t>
            </a:r>
            <a:endParaRPr lang="th-TH" sz="4300" b="1" dirty="0" smtClean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450850" indent="273050">
              <a:buFont typeface="Wingdings" panose="05000000000000000000" pitchFamily="2" charset="2"/>
              <a:buChar char="v"/>
            </a:pP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ประชุมคณะกรรมการประกวดฯ ครั้งที่ </a:t>
            </a:r>
            <a:r>
              <a:rPr lang="en-US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2</a:t>
            </a: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      28 สิงหาคม 2561</a:t>
            </a:r>
          </a:p>
          <a:p>
            <a:pPr marL="4508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h-TH" sz="4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</a:t>
            </a: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(</a:t>
            </a:r>
            <a:r>
              <a:rPr lang="th-TH" sz="4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5</a:t>
            </a: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0 </a:t>
            </a:r>
            <a:r>
              <a:rPr lang="th-TH" sz="4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ชุมชน</a:t>
            </a: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)</a:t>
            </a:r>
          </a:p>
          <a:p>
            <a:pPr marL="450850" indent="273050">
              <a:buFont typeface="Wingdings" panose="05000000000000000000" pitchFamily="2" charset="2"/>
              <a:buChar char="v"/>
            </a:pPr>
            <a:r>
              <a:rPr lang="th-TH" sz="4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ประกาศผลการประกวดต้นแบบ                     30 สิงหาคม 2561</a:t>
            </a:r>
          </a:p>
          <a:p>
            <a:pPr marL="4508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h-TH" sz="4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    </a:t>
            </a:r>
            <a:r>
              <a:rPr lang="th-TH" sz="43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(50 ชุมชน</a:t>
            </a: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)</a:t>
            </a:r>
          </a:p>
          <a:p>
            <a:pPr marL="1022350" indent="-57150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รับรางวัลในงานแสดงผลสำเร็จ                      </a:t>
            </a:r>
            <a:r>
              <a:rPr lang="en-US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12 </a:t>
            </a:r>
            <a:r>
              <a:rPr lang="th-TH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กันยายน </a:t>
            </a:r>
            <a:r>
              <a:rPr lang="en-US" sz="43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2561</a:t>
            </a:r>
            <a:endParaRPr lang="th-TH" sz="43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450850" indent="0">
              <a:buNone/>
            </a:pPr>
            <a:endParaRPr lang="th-TH" sz="4400" dirty="0" smtClean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87104"/>
          </a:xfrm>
          <a:gradFill flip="none" rotWithShape="1">
            <a:gsLst>
              <a:gs pos="0">
                <a:schemeClr val="accent1">
                  <a:lumMod val="50000"/>
                  <a:shade val="30000"/>
                  <a:satMod val="115000"/>
                </a:schemeClr>
              </a:gs>
              <a:gs pos="50000">
                <a:schemeClr val="accent1">
                  <a:lumMod val="50000"/>
                  <a:shade val="67500"/>
                  <a:satMod val="115000"/>
                </a:schemeClr>
              </a:gs>
              <a:gs pos="100000">
                <a:schemeClr val="accent1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/>
          <a:lstStyle/>
          <a:p>
            <a:pPr algn="ctr"/>
            <a:r>
              <a:rPr lang="th-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กำหนดแผนการดำเนินงาน</a:t>
            </a:r>
            <a:endParaRPr lang="th-TH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532658" y="1204781"/>
            <a:ext cx="0" cy="5158855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24281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34607572"/>
              </p:ext>
            </p:extLst>
          </p:nvPr>
        </p:nvGraphicFramePr>
        <p:xfrm>
          <a:off x="406796" y="140969"/>
          <a:ext cx="11378408" cy="664435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05913">
                  <a:extLst>
                    <a:ext uri="{9D8B030D-6E8A-4147-A177-3AD203B41FA5}">
                      <a16:colId xmlns="" xmlns:a16="http://schemas.microsoft.com/office/drawing/2014/main" val="2382914831"/>
                    </a:ext>
                  </a:extLst>
                </a:gridCol>
                <a:gridCol w="7591188">
                  <a:extLst>
                    <a:ext uri="{9D8B030D-6E8A-4147-A177-3AD203B41FA5}">
                      <a16:colId xmlns="" xmlns:a16="http://schemas.microsoft.com/office/drawing/2014/main" val="1428496174"/>
                    </a:ext>
                  </a:extLst>
                </a:gridCol>
                <a:gridCol w="2081307">
                  <a:extLst>
                    <a:ext uri="{9D8B030D-6E8A-4147-A177-3AD203B41FA5}">
                      <a16:colId xmlns="" xmlns:a16="http://schemas.microsoft.com/office/drawing/2014/main" val="2520600929"/>
                    </a:ext>
                  </a:extLst>
                </a:gridCol>
              </a:tblGrid>
              <a:tr h="423080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กิจกรรม</a:t>
                      </a:r>
                      <a:endParaRPr lang="th-TH" sz="32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ค่าใช้จ่าย</a:t>
                      </a:r>
                      <a:endParaRPr lang="th-TH" sz="32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จำนวนเงิน</a:t>
                      </a:r>
                      <a:endParaRPr lang="th-TH" sz="32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9527889"/>
                  </a:ext>
                </a:extLst>
              </a:tr>
              <a:tr h="2568109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ประกวดจังหวัด</a:t>
                      </a:r>
                      <a:endParaRPr lang="th-TH" sz="2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ค่าจัดทำสื่อและเอกสารประกอบการ</a:t>
                      </a:r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ประกวด     </a:t>
                      </a:r>
                      <a:r>
                        <a:rPr lang="th-TH" sz="2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9,300 </a:t>
                      </a:r>
                      <a:r>
                        <a:rPr lang="en-US" sz="2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x </a:t>
                      </a:r>
                      <a:r>
                        <a:rPr lang="th-TH" sz="2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จำนวนหมู่บ้าน</a:t>
                      </a:r>
                    </a:p>
                    <a:p>
                      <a:pPr algn="l"/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</a:t>
                      </a:r>
                      <a:r>
                        <a:rPr lang="th-TH" sz="28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วัสดุการประชุมคัดเลือก</a:t>
                      </a:r>
                      <a:r>
                        <a:rPr lang="th-TH" sz="2800" baseline="0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                     </a:t>
                      </a:r>
                      <a:r>
                        <a:rPr lang="th-TH" sz="2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5,000/จังหวัด</a:t>
                      </a:r>
                    </a:p>
                    <a:p>
                      <a:pPr algn="l"/>
                      <a:r>
                        <a:rPr lang="th-TH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</a:t>
                      </a:r>
                      <a:r>
                        <a:rPr lang="th-TH" sz="2800" b="1" baseline="0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ใช้สอย </a:t>
                      </a:r>
                      <a:r>
                        <a:rPr lang="th-TH" sz="2800" b="1" baseline="0" dirty="0" smtClean="0">
                          <a:solidFill>
                            <a:schemeClr val="dk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(อาหาร อาหารว่าง พาหนะ) </a:t>
                      </a:r>
                      <a:r>
                        <a:rPr lang="th-TH" sz="2800" b="1" baseline="0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ประชุม</a:t>
                      </a:r>
                      <a:r>
                        <a:rPr lang="th-TH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คัดเลือก (ตามจำนวนพื้นที่)</a:t>
                      </a:r>
                      <a:r>
                        <a:rPr lang="th-TH" sz="28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</a:t>
                      </a:r>
                    </a:p>
                    <a:p>
                      <a:pPr algn="l"/>
                      <a:r>
                        <a:rPr lang="th-TH" sz="28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                                                      </a:t>
                      </a:r>
                      <a:r>
                        <a:rPr lang="th-TH" sz="2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4,850 </a:t>
                      </a:r>
                      <a:r>
                        <a:rPr lang="en-US" sz="2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x </a:t>
                      </a:r>
                      <a:r>
                        <a:rPr lang="th-TH" sz="2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จำนวนวัน</a:t>
                      </a:r>
                    </a:p>
                    <a:p>
                      <a:pPr algn="l"/>
                      <a:r>
                        <a:rPr lang="th-TH" sz="2800" b="1" baseline="0" dirty="0" smtClean="0">
                          <a:solidFill>
                            <a:schemeClr val="dk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ค่าวัสดุและค่าใช้สอย (อาหาร อาหารว่าง พาหนะ) ประชุม</a:t>
                      </a:r>
                      <a:r>
                        <a:rPr lang="th-TH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ชี้แจงและสรุปผล</a:t>
                      </a:r>
                      <a:r>
                        <a:rPr lang="th-TH" sz="24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</a:t>
                      </a:r>
                    </a:p>
                    <a:p>
                      <a:pPr algn="l"/>
                      <a:r>
                        <a:rPr lang="th-TH" sz="24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(1-80 ชุมชน)     </a:t>
                      </a:r>
                      <a:r>
                        <a:rPr lang="th-TH" sz="2800" b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20,300/จังหวัด</a:t>
                      </a:r>
                      <a:r>
                        <a:rPr lang="th-TH" sz="2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</a:t>
                      </a:r>
                      <a:r>
                        <a:rPr lang="th-TH" sz="24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(81-114 ชุมชน)  </a:t>
                      </a:r>
                      <a:r>
                        <a:rPr lang="th-TH" sz="2800" b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21,800/จังหวัด</a:t>
                      </a:r>
                      <a:endParaRPr lang="th-TH" sz="2800" b="1" baseline="0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33,478,000</a:t>
                      </a:r>
                      <a:endParaRPr lang="th-TH" sz="2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64390823"/>
                  </a:ext>
                </a:extLst>
              </a:tr>
              <a:tr h="1328332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ประชุมต้นแบบ</a:t>
                      </a:r>
                    </a:p>
                    <a:p>
                      <a:pPr algn="ctr"/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(ศพช.)</a:t>
                      </a:r>
                      <a:endParaRPr lang="th-TH" sz="2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ค่าวัสดุ</a:t>
                      </a:r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ลงพื้นที่</a:t>
                      </a:r>
                      <a:r>
                        <a:rPr lang="th-TH" sz="28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                                   </a:t>
                      </a:r>
                      <a:r>
                        <a:rPr lang="th-TH" sz="2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10,000/ศูนย์</a:t>
                      </a:r>
                      <a:r>
                        <a:rPr lang="th-TH" sz="2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</a:p>
                    <a:p>
                      <a:pPr algn="l"/>
                      <a:r>
                        <a:rPr lang="th-TH" sz="28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ค่าจ้างเหมา</a:t>
                      </a:r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รถ</a:t>
                      </a:r>
                      <a:r>
                        <a:rPr lang="th-TH" sz="28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                                   </a:t>
                      </a:r>
                      <a:r>
                        <a:rPr lang="th-TH" sz="2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6,300</a:t>
                      </a:r>
                      <a:r>
                        <a:rPr lang="en-US" sz="2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x </a:t>
                      </a:r>
                      <a:r>
                        <a:rPr lang="th-TH" sz="2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จำนวนวัน    </a:t>
                      </a:r>
                    </a:p>
                    <a:p>
                      <a:pPr algn="l"/>
                      <a:r>
                        <a:rPr lang="th-TH" sz="28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ค่าเบี้ยเลี้ยง</a:t>
                      </a:r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/พาหนะ/ที่พัก               </a:t>
                      </a:r>
                      <a:r>
                        <a:rPr lang="th-TH" sz="2800" b="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2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จำนวนคณะกรรมการ </a:t>
                      </a:r>
                      <a:r>
                        <a:rPr lang="en-US" sz="2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x </a:t>
                      </a:r>
                      <a:r>
                        <a:rPr lang="th-TH" sz="2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จำนวนวัน</a:t>
                      </a:r>
                      <a:endParaRPr lang="th-TH" sz="2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2,969,600</a:t>
                      </a:r>
                      <a:endParaRPr lang="th-TH" sz="2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48298306"/>
                  </a:ext>
                </a:extLst>
              </a:tr>
              <a:tr h="915073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ต่อยอดพัฒนา</a:t>
                      </a:r>
                      <a:endParaRPr lang="th-TH" sz="2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สนับสนุนง</a:t>
                      </a:r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บประมาณ</a:t>
                      </a:r>
                      <a:r>
                        <a:rPr lang="th-TH" sz="28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                          </a:t>
                      </a:r>
                      <a:r>
                        <a:rPr lang="th-TH" sz="2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110 ชุมชน </a:t>
                      </a:r>
                      <a:r>
                        <a:rPr lang="en-US" sz="2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x </a:t>
                      </a:r>
                      <a:r>
                        <a:rPr lang="th-TH" sz="2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200,000</a:t>
                      </a:r>
                    </a:p>
                    <a:p>
                      <a:pPr algn="l"/>
                      <a:r>
                        <a:rPr lang="th-TH" sz="2800" b="1" baseline="0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สนับสนุนง</a:t>
                      </a:r>
                      <a:r>
                        <a:rPr lang="th-TH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บประมาณ</a:t>
                      </a:r>
                      <a:r>
                        <a:rPr lang="th-TH" sz="2800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                          </a:t>
                      </a:r>
                      <a:r>
                        <a:rPr lang="th-TH" sz="2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 ชุมชน </a:t>
                      </a:r>
                      <a:r>
                        <a:rPr lang="en-US" sz="2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x </a:t>
                      </a:r>
                      <a:r>
                        <a:rPr lang="th-TH" sz="2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500,000</a:t>
                      </a:r>
                      <a:endParaRPr lang="th-TH" sz="2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47,000,000</a:t>
                      </a:r>
                      <a:endParaRPr lang="th-TH" sz="2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06584259"/>
                  </a:ext>
                </a:extLst>
              </a:tr>
              <a:tr h="501814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ส่วนกลาง</a:t>
                      </a:r>
                      <a:endParaRPr lang="th-TH" sz="2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จัดทำเอกสารการประกวด/ค่าใช้จ่ายในการประชุมเชิงปฏิบัติการ</a:t>
                      </a:r>
                      <a:endParaRPr lang="th-TH" sz="2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2,552,400 </a:t>
                      </a:r>
                      <a:endParaRPr lang="th-TH" sz="2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41762572"/>
                  </a:ext>
                </a:extLst>
              </a:tr>
              <a:tr h="578832">
                <a:tc gridSpan="2"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รวมทั้งสิ้น</a:t>
                      </a:r>
                      <a:endParaRPr lang="th-TH" sz="2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th-TH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86,000,000</a:t>
                      </a:r>
                      <a:endParaRPr lang="th-TH" sz="2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98127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8050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สี่เหลี่ยมผืนผ้า 4">
            <a:extLst>
              <a:ext uri="{FF2B5EF4-FFF2-40B4-BE49-F238E27FC236}">
                <a16:creationId xmlns="" xmlns:a16="http://schemas.microsoft.com/office/drawing/2014/main" id="{DF7E556D-731B-4503-BA2E-42362135B80E}"/>
              </a:ext>
            </a:extLst>
          </p:cNvPr>
          <p:cNvSpPr/>
          <p:nvPr/>
        </p:nvSpPr>
        <p:spPr>
          <a:xfrm>
            <a:off x="0" y="-16999"/>
            <a:ext cx="12192000" cy="793637"/>
          </a:xfrm>
          <a:prstGeom prst="rect">
            <a:avLst/>
          </a:prstGeom>
          <a:gradFill flip="none" rotWithShape="1">
            <a:gsLst>
              <a:gs pos="0">
                <a:srgbClr val="9AB4DE"/>
              </a:gs>
              <a:gs pos="58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2. ส่งเสริมการตลาด กิจกรรมกระตุ้นรณรงค์กลุ่มเป้าหมายเดินทางท่องเที่ยว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OTOP </a:t>
            </a:r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นวัตวิถี</a:t>
            </a:r>
            <a:endParaRPr lang="th-TH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0" y="5997910"/>
            <a:ext cx="12192000" cy="872836"/>
          </a:xfrm>
          <a:prstGeom prst="round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งบประมาณ 49,360,000 บาท </a:t>
            </a: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39001088"/>
              </p:ext>
            </p:extLst>
          </p:nvPr>
        </p:nvGraphicFramePr>
        <p:xfrm>
          <a:off x="42582" y="1255518"/>
          <a:ext cx="10134600" cy="4521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สี่เหลี่ยมผืนผ้ามุมมน 4"/>
          <p:cNvSpPr/>
          <p:nvPr/>
        </p:nvSpPr>
        <p:spPr>
          <a:xfrm>
            <a:off x="10219764" y="653407"/>
            <a:ext cx="1839558" cy="572561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10402645" y="795773"/>
            <a:ext cx="165667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สื่อสาร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สร้างการรับรู้สาธารณะ   รายพื้นที่</a:t>
            </a: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สร้างกระแสส่งเสริมการท่องเที่ยวโดยชุมชน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ส่งเสริม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เรียนรู้</a:t>
            </a:r>
          </a:p>
          <a:p>
            <a:r>
              <a:rPr lang="th-TH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จัด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ท่องเที่ยว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ชุมชน</a:t>
            </a:r>
          </a:p>
        </p:txBody>
      </p:sp>
      <p:sp>
        <p:nvSpPr>
          <p:cNvPr id="7" name="วงรี 6"/>
          <p:cNvSpPr/>
          <p:nvPr/>
        </p:nvSpPr>
        <p:spPr>
          <a:xfrm>
            <a:off x="10053020" y="878950"/>
            <a:ext cx="333487" cy="36576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วงรี 7"/>
          <p:cNvSpPr/>
          <p:nvPr/>
        </p:nvSpPr>
        <p:spPr>
          <a:xfrm>
            <a:off x="10048985" y="2515905"/>
            <a:ext cx="333487" cy="36576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วงรี 8"/>
          <p:cNvSpPr/>
          <p:nvPr/>
        </p:nvSpPr>
        <p:spPr>
          <a:xfrm>
            <a:off x="10048983" y="4238922"/>
            <a:ext cx="333487" cy="36576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89408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ผืนผ้า 40"/>
          <p:cNvSpPr/>
          <p:nvPr/>
        </p:nvSpPr>
        <p:spPr>
          <a:xfrm>
            <a:off x="1295467" y="6395733"/>
            <a:ext cx="10561173" cy="462268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1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/>
          <a:lstStyle/>
          <a:p>
            <a:pPr marL="1706563" indent="0">
              <a:buNone/>
            </a:pPr>
            <a:r>
              <a:rPr lang="th-TH" b="1" dirty="0" smtClean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            ระยะเวลา </a:t>
            </a:r>
            <a:r>
              <a:rPr lang="th-TH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60 วัน นับจากวันลงนามในสัญญา</a:t>
            </a:r>
          </a:p>
        </p:txBody>
      </p:sp>
      <p:sp>
        <p:nvSpPr>
          <p:cNvPr id="8" name="Up Arrow Callout 6"/>
          <p:cNvSpPr/>
          <p:nvPr/>
        </p:nvSpPr>
        <p:spPr>
          <a:xfrm>
            <a:off x="1275590" y="5806883"/>
            <a:ext cx="10592829" cy="524075"/>
          </a:xfrm>
          <a:prstGeom prst="upArrowCallou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40,660,000 บาท</a:t>
            </a:r>
          </a:p>
        </p:txBody>
      </p:sp>
      <p:sp>
        <p:nvSpPr>
          <p:cNvPr id="9" name="สี่เหลี่ยมผืนผ้า 40"/>
          <p:cNvSpPr/>
          <p:nvPr/>
        </p:nvSpPr>
        <p:spPr>
          <a:xfrm>
            <a:off x="11779" y="654680"/>
            <a:ext cx="11856640" cy="51095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/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ส่วนกลาง ดำเนินการ</a:t>
            </a:r>
            <a:endParaRPr lang="en-US" sz="3200" b="1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</a:t>
            </a:r>
            <a:r>
              <a:rPr lang="en-US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2667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ตั้งคณะกรรมการและคณะทำงาน</a:t>
            </a:r>
            <a:r>
              <a:rPr lang="th-TH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รับผิดชอบ</a:t>
            </a:r>
          </a:p>
          <a:p>
            <a:r>
              <a:rPr lang="en-US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2. </a:t>
            </a:r>
            <a:r>
              <a:rPr lang="th-TH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กำหนดแนวทาง/รูปแบบกิจกรรม</a:t>
            </a:r>
          </a:p>
          <a:p>
            <a:r>
              <a:rPr lang="en-US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3.</a:t>
            </a:r>
            <a:r>
              <a:rPr lang="th-TH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ค้นหากลุ่มเป้าหมาย/กำหนดหลักเกณฑ์กลุ่มเป้าหมายที่จะเข้าร่วมโครงการ/กิจกรรม </a:t>
            </a:r>
          </a:p>
          <a:p>
            <a:r>
              <a:rPr lang="en-US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4. </a:t>
            </a:r>
            <a:r>
              <a:rPr lang="th-TH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ดำเนินการจัดหาผู้รับจ้าง </a:t>
            </a:r>
          </a:p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</a:t>
            </a:r>
            <a:r>
              <a:rPr lang="th-TH" sz="32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ผู้รับจ้าง ดำเนินการ</a:t>
            </a:r>
          </a:p>
          <a:p>
            <a:r>
              <a:rPr lang="en-US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5.</a:t>
            </a:r>
            <a:r>
              <a:rPr lang="th-TH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667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จัดประชุมชี้แจง</a:t>
            </a:r>
            <a:r>
              <a:rPr lang="th-TH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สร้างความเข้าใจแก่</a:t>
            </a:r>
            <a:r>
              <a:rPr lang="th-TH" sz="2667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กลุ่มเป้าหมาย</a:t>
            </a:r>
            <a:r>
              <a:rPr lang="th-TH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ก่อนลงพื้นที่ </a:t>
            </a:r>
          </a:p>
          <a:p>
            <a:r>
              <a:rPr lang="th-TH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(กลุ่มเป้าหมาย 4,800 คน แบ่งการประชุมเป็น 16 รุ่น ๆ ละ 300 คน รุ่นละ 1 วัน)   </a:t>
            </a:r>
          </a:p>
          <a:p>
            <a:r>
              <a:rPr lang="en-US" sz="2667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</a:t>
            </a:r>
            <a:r>
              <a:rPr lang="th-TH" sz="2667" dirty="0" smtClean="0">
                <a:latin typeface="TH SarabunPSK" pitchFamily="34" charset="-34"/>
                <a:cs typeface="TH SarabunPSK" pitchFamily="34" charset="-34"/>
              </a:rPr>
              <a:t>6. ประสานจังหวัด</a:t>
            </a:r>
            <a:r>
              <a:rPr lang="th-TH" sz="2667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667" dirty="0" smtClean="0">
                <a:latin typeface="TH SarabunPSK" pitchFamily="34" charset="-34"/>
                <a:cs typeface="TH SarabunPSK" pitchFamily="34" charset="-34"/>
              </a:rPr>
              <a:t>อำเภอ ชุมชน ร่วม</a:t>
            </a:r>
            <a:r>
              <a:rPr lang="th-TH" sz="2667" b="1" dirty="0" smtClean="0">
                <a:latin typeface="TH SarabunPSK" pitchFamily="34" charset="-34"/>
                <a:cs typeface="TH SarabunPSK" pitchFamily="34" charset="-34"/>
              </a:rPr>
              <a:t>เตรียม</a:t>
            </a:r>
            <a:r>
              <a:rPr lang="th-TH" sz="2667" b="1" dirty="0">
                <a:latin typeface="TH SarabunPSK" pitchFamily="34" charset="-34"/>
                <a:cs typeface="TH SarabunPSK" pitchFamily="34" charset="-34"/>
              </a:rPr>
              <a:t>ความพร้อมในการรองรับนักท่องเที่ยว</a:t>
            </a:r>
            <a:r>
              <a:rPr lang="th-TH" sz="2667" dirty="0">
                <a:latin typeface="TH SarabunPSK" pitchFamily="34" charset="-34"/>
                <a:cs typeface="TH SarabunPSK" pitchFamily="34" charset="-34"/>
              </a:rPr>
              <a:t>กลุ่มเป้าหมาย</a:t>
            </a:r>
          </a:p>
          <a:p>
            <a:r>
              <a:rPr lang="th-TH" sz="2667" dirty="0" smtClean="0">
                <a:latin typeface="TH SarabunPSK" pitchFamily="34" charset="-34"/>
                <a:cs typeface="TH SarabunPSK" pitchFamily="34" charset="-34"/>
              </a:rPr>
              <a:t>และออกแบบกิจกรรม</a:t>
            </a:r>
            <a:r>
              <a:rPr lang="th-TH" sz="2667" dirty="0">
                <a:latin typeface="TH SarabunPSK" pitchFamily="34" charset="-34"/>
                <a:cs typeface="TH SarabunPSK" pitchFamily="34" charset="-34"/>
              </a:rPr>
              <a:t>สันทนาการในพื้นที่ </a:t>
            </a:r>
            <a:endParaRPr lang="en-US" sz="2667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2667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         7. </a:t>
            </a:r>
            <a:r>
              <a:rPr lang="th-TH" sz="2667" b="1" dirty="0" smtClean="0">
                <a:latin typeface="TH SarabunPSK" pitchFamily="34" charset="-34"/>
                <a:cs typeface="TH SarabunPSK" pitchFamily="34" charset="-34"/>
              </a:rPr>
              <a:t>นำกลุ่มเป้าหมายลงพื้นที่ </a:t>
            </a:r>
            <a:r>
              <a:rPr lang="th-TH" sz="2667" dirty="0">
                <a:latin typeface="TH SarabunPSK" pitchFamily="34" charset="-34"/>
                <a:cs typeface="TH SarabunPSK" pitchFamily="34" charset="-34"/>
              </a:rPr>
              <a:t>160 ชุมชน ๆ ละ 30 คน </a:t>
            </a:r>
            <a:r>
              <a:rPr lang="th-TH" sz="2667" dirty="0" smtClean="0">
                <a:latin typeface="TH SarabunPSK" pitchFamily="34" charset="-34"/>
                <a:cs typeface="TH SarabunPSK" pitchFamily="34" charset="-34"/>
              </a:rPr>
              <a:t>จำนวน </a:t>
            </a:r>
            <a:r>
              <a:rPr lang="th-TH" sz="2667" dirty="0">
                <a:latin typeface="TH SarabunPSK" pitchFamily="34" charset="-34"/>
                <a:cs typeface="TH SarabunPSK" pitchFamily="34" charset="-34"/>
              </a:rPr>
              <a:t>2 วัน เพื่อให้กำลังใจและให้คำแนะนำ </a:t>
            </a:r>
          </a:p>
          <a:p>
            <a:r>
              <a:rPr lang="th-TH" sz="2667" dirty="0">
                <a:latin typeface="TH SarabunPSK" pitchFamily="34" charset="-34"/>
                <a:cs typeface="TH SarabunPSK" pitchFamily="34" charset="-34"/>
              </a:rPr>
              <a:t>เพื่อพัฒนาการ</a:t>
            </a:r>
            <a:r>
              <a:rPr lang="th-TH" sz="2667" dirty="0" smtClean="0">
                <a:latin typeface="TH SarabunPSK" pitchFamily="34" charset="-34"/>
                <a:cs typeface="TH SarabunPSK" pitchFamily="34" charset="-34"/>
              </a:rPr>
              <a:t>ท่องเที่ยว และประเมินผลกิจกรรม</a:t>
            </a:r>
            <a:endParaRPr lang="th-TH" sz="2667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Pentagon 52"/>
          <p:cNvSpPr/>
          <p:nvPr/>
        </p:nvSpPr>
        <p:spPr>
          <a:xfrm>
            <a:off x="0" y="664151"/>
            <a:ext cx="1679509" cy="115212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ขั้นตอนการดำเนินกิจกรรม</a:t>
            </a:r>
          </a:p>
        </p:txBody>
      </p:sp>
      <p:sp>
        <p:nvSpPr>
          <p:cNvPr id="5" name="Pentagon 55"/>
          <p:cNvSpPr/>
          <p:nvPr/>
        </p:nvSpPr>
        <p:spPr>
          <a:xfrm>
            <a:off x="0" y="6395733"/>
            <a:ext cx="1679509" cy="46226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ระยะเวลา</a:t>
            </a:r>
          </a:p>
        </p:txBody>
      </p:sp>
      <p:sp>
        <p:nvSpPr>
          <p:cNvPr id="7" name="Pentagon 57"/>
          <p:cNvSpPr/>
          <p:nvPr/>
        </p:nvSpPr>
        <p:spPr>
          <a:xfrm>
            <a:off x="0" y="5890846"/>
            <a:ext cx="1679509" cy="46226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งบประมาณ</a:t>
            </a:r>
          </a:p>
        </p:txBody>
      </p:sp>
      <p:sp>
        <p:nvSpPr>
          <p:cNvPr id="10" name="Pentagon 2"/>
          <p:cNvSpPr/>
          <p:nvPr/>
        </p:nvSpPr>
        <p:spPr>
          <a:xfrm>
            <a:off x="0" y="1"/>
            <a:ext cx="12192000" cy="589905"/>
          </a:xfrm>
          <a:prstGeom prst="homePlate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กิจกรรมที่ 1 </a:t>
            </a:r>
            <a:r>
              <a:rPr lang="en-US" sz="3733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Rally OTOP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ชุมชน</a:t>
            </a:r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9455366" y="1427868"/>
            <a:ext cx="2543767" cy="26882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thaiDist"/>
            <a:r>
              <a:rPr lang="th-TH" sz="1867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ประกอบด้วย ผู้ประกอบการที่เกี่ยวข้องกับธุรกิจด้านการท่องเที่ยว </a:t>
            </a:r>
            <a:endParaRPr lang="en-US" sz="1867" dirty="0">
              <a:solidFill>
                <a:schemeClr val="tx1">
                  <a:lumMod val="95000"/>
                  <a:lumOff val="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pPr algn="thaiDist"/>
            <a:r>
              <a:rPr lang="th-TH" sz="1867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คณะนักเรียน นิสิต/นักศึกษาที่เกี่ยวข้องกับการท่องเที่ยว </a:t>
            </a:r>
            <a:r>
              <a:rPr lang="en-US" sz="1867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Blogger </a:t>
            </a:r>
            <a:r>
              <a:rPr lang="th-TH" sz="1867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สื่อมวลชนด้านการท่องเที่ยว ตัวแทนประชาชนที่สนใจด้านการท่องเที่ยว และชุมชนท่องเที่ยว จำนวน </a:t>
            </a:r>
            <a:r>
              <a:rPr lang="en-US" sz="1867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160 </a:t>
            </a:r>
            <a:r>
              <a:rPr lang="th-TH" sz="1867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ชุมชน</a:t>
            </a:r>
            <a:endParaRPr lang="en-US" sz="1867" dirty="0">
              <a:solidFill>
                <a:schemeClr val="tx1">
                  <a:lumMod val="95000"/>
                  <a:lumOff val="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ลูกศรขวาท้ายขีด 11"/>
          <p:cNvSpPr/>
          <p:nvPr/>
        </p:nvSpPr>
        <p:spPr>
          <a:xfrm>
            <a:off x="7440149" y="3750579"/>
            <a:ext cx="2015217" cy="461123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</p:spTree>
    <p:extLst>
      <p:ext uri="{BB962C8B-B14F-4D97-AF65-F5344CB8AC3E}">
        <p14:creationId xmlns="" xmlns:p14="http://schemas.microsoft.com/office/powerpoint/2010/main" val="336377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2255</TotalTime>
  <Words>2242</Words>
  <Application>Microsoft Office PowerPoint</Application>
  <PresentationFormat>กำหนดเอง</PresentationFormat>
  <Paragraphs>312</Paragraphs>
  <Slides>17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17</vt:i4>
      </vt:variant>
    </vt:vector>
  </HeadingPairs>
  <TitlesOfParts>
    <vt:vector size="18" baseType="lpstr">
      <vt:lpstr>3_ธีมของ Office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กำหนดแผนการดำเนินงาน</vt:lpstr>
      <vt:lpstr>ภาพนิ่ง 7</vt:lpstr>
      <vt:lpstr>ภาพนิ่ง 8</vt:lpstr>
      <vt:lpstr>ภาพนิ่ง 9</vt:lpstr>
      <vt:lpstr>ภาพนิ่ง 10</vt:lpstr>
      <vt:lpstr>ภาพนิ่ง 11</vt:lpstr>
      <vt:lpstr>ภาพนิ่ง 12</vt:lpstr>
      <vt:lpstr>ภาพนิ่ง 13</vt:lpstr>
      <vt:lpstr>ภาพนิ่ง 14</vt:lpstr>
      <vt:lpstr>เกณฑ์การประกวด ชุมชนท่องเที่ยว OTOP นวัตวิถี</vt:lpstr>
      <vt:lpstr>ภาพนิ่ง 16</vt:lpstr>
      <vt:lpstr>เกณฑ์การประกวดชุมชนท่องเที่ยว OTOP นวัตวิถี  3 ด้าน 18 ตัวชี้วัด 100 คะแนน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Inspector</dc:creator>
  <cp:lastModifiedBy>HP</cp:lastModifiedBy>
  <cp:revision>412</cp:revision>
  <cp:lastPrinted>2018-07-23T11:19:44Z</cp:lastPrinted>
  <dcterms:created xsi:type="dcterms:W3CDTF">2018-05-20T08:00:29Z</dcterms:created>
  <dcterms:modified xsi:type="dcterms:W3CDTF">2018-07-24T09:14:12Z</dcterms:modified>
</cp:coreProperties>
</file>