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718" r:id="rId4"/>
  </p:sldMasterIdLst>
  <p:notesMasterIdLst>
    <p:notesMasterId r:id="rId94"/>
  </p:notesMasterIdLst>
  <p:handoutMasterIdLst>
    <p:handoutMasterId r:id="rId95"/>
  </p:handoutMasterIdLst>
  <p:sldIdLst>
    <p:sldId id="347" r:id="rId5"/>
    <p:sldId id="345" r:id="rId6"/>
    <p:sldId id="372" r:id="rId7"/>
    <p:sldId id="371" r:id="rId8"/>
    <p:sldId id="346" r:id="rId9"/>
    <p:sldId id="256" r:id="rId10"/>
    <p:sldId id="261" r:id="rId11"/>
    <p:sldId id="290" r:id="rId12"/>
    <p:sldId id="291" r:id="rId13"/>
    <p:sldId id="287" r:id="rId14"/>
    <p:sldId id="288" r:id="rId15"/>
    <p:sldId id="289" r:id="rId16"/>
    <p:sldId id="269" r:id="rId17"/>
    <p:sldId id="271" r:id="rId18"/>
    <p:sldId id="272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292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70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69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3" r:id="rId80"/>
    <p:sldId id="344" r:id="rId81"/>
    <p:sldId id="348" r:id="rId82"/>
    <p:sldId id="349" r:id="rId83"/>
    <p:sldId id="350" r:id="rId84"/>
    <p:sldId id="351" r:id="rId85"/>
    <p:sldId id="352" r:id="rId86"/>
    <p:sldId id="353" r:id="rId87"/>
    <p:sldId id="354" r:id="rId88"/>
    <p:sldId id="355" r:id="rId89"/>
    <p:sldId id="356" r:id="rId90"/>
    <p:sldId id="357" r:id="rId91"/>
    <p:sldId id="358" r:id="rId92"/>
    <p:sldId id="283" r:id="rId93"/>
  </p:sldIdLst>
  <p:sldSz cx="12192000" cy="6858000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3333FF"/>
    <a:srgbClr val="33CC33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34A8F-9373-4A23-9BCD-F33A1EB3E1FB}" type="doc">
      <dgm:prSet loTypeId="urn:microsoft.com/office/officeart/2008/layout/VerticalCurvedList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FF6F12DD-29BB-42C1-8E4D-E97C29658074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แนว</a:t>
          </a:r>
          <a:r>
            <a: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ทางการบริหารการจัดเก็บข้อมูล </a:t>
          </a:r>
          <a:r>
            <a:rPr lang="th-TH" b="1" dirty="0" err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จปฐ</a:t>
          </a:r>
          <a:r>
            <a: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 ปี </a:t>
          </a:r>
          <a:r>
            <a: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2562</a:t>
          </a:r>
          <a:endParaRPr lang="th-TH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C625A1A-0E33-4C0A-8E5F-51A1F21A3647}" type="parTrans" cxnId="{F8EC34C9-639B-4FDC-A522-288F9E6164B1}">
      <dgm:prSet/>
      <dgm:spPr/>
      <dgm:t>
        <a:bodyPr/>
        <a:lstStyle/>
        <a:p>
          <a:endParaRPr lang="th-TH"/>
        </a:p>
      </dgm:t>
    </dgm:pt>
    <dgm:pt modelId="{86587F80-D0D4-40C6-9C88-BD7BEA1710C4}" type="sibTrans" cxnId="{F8EC34C9-639B-4FDC-A522-288F9E6164B1}">
      <dgm:prSet/>
      <dgm:spPr/>
      <dgm:t>
        <a:bodyPr/>
        <a:lstStyle/>
        <a:p>
          <a:endParaRPr lang="th-TH"/>
        </a:p>
      </dgm:t>
    </dgm:pt>
    <dgm:pt modelId="{87C9ACA4-7030-42EB-B7B4-418E42913D9E}">
      <dgm:prSet phldrT="[ข้อความ]"/>
      <dgm:spPr/>
      <dgm:t>
        <a:bodyPr/>
        <a:lstStyle/>
        <a:p>
          <a:r>
            <a:rPr lang="th-TH" b="1" dirty="0">
              <a:solidFill>
                <a:schemeClr val="tx1"/>
              </a:solidFill>
            </a:rPr>
            <a:t>นิยามตัวชี้วัด </a:t>
          </a:r>
          <a:r>
            <a:rPr lang="th-TH" b="1" dirty="0" err="1">
              <a:solidFill>
                <a:schemeClr val="tx1"/>
              </a:solidFill>
            </a:rPr>
            <a:t>จปฐ</a:t>
          </a:r>
          <a:r>
            <a:rPr lang="th-TH" b="1" dirty="0">
              <a:solidFill>
                <a:schemeClr val="tx1"/>
              </a:solidFill>
            </a:rPr>
            <a:t>.</a:t>
          </a:r>
        </a:p>
      </dgm:t>
    </dgm:pt>
    <dgm:pt modelId="{7955F656-6B92-4A6B-B56D-5F809449BF2E}" type="parTrans" cxnId="{BDE75E5B-C496-40ED-862C-AA75B849AF20}">
      <dgm:prSet/>
      <dgm:spPr/>
      <dgm:t>
        <a:bodyPr/>
        <a:lstStyle/>
        <a:p>
          <a:endParaRPr lang="th-TH"/>
        </a:p>
      </dgm:t>
    </dgm:pt>
    <dgm:pt modelId="{FE116651-6E38-430A-BE5F-D4C461FF83DD}" type="sibTrans" cxnId="{BDE75E5B-C496-40ED-862C-AA75B849AF20}">
      <dgm:prSet/>
      <dgm:spPr/>
      <dgm:t>
        <a:bodyPr/>
        <a:lstStyle/>
        <a:p>
          <a:endParaRPr lang="th-TH"/>
        </a:p>
      </dgm:t>
    </dgm:pt>
    <dgm:pt modelId="{499A6B3E-E216-4696-AAC1-D868B339F6E0}">
      <dgm:prSet phldrT="[ข้อความ]" custT="1"/>
      <dgm:spPr/>
      <dgm:t>
        <a:bodyPr/>
        <a:lstStyle/>
        <a:p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การวิเคราะห์ข้อมูลเพื่อจัดทำสารสนเทศเพื่อการพัฒนาคุณภาพชีวิต ด้วย </a:t>
          </a:r>
          <a:r>
            <a: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CIA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F126AEA-2386-4EC7-89E7-C945DF65D758}" type="parTrans" cxnId="{FFA1635F-FBFB-4FF1-9E61-3874B971DFA2}">
      <dgm:prSet/>
      <dgm:spPr/>
      <dgm:t>
        <a:bodyPr/>
        <a:lstStyle/>
        <a:p>
          <a:endParaRPr lang="th-TH"/>
        </a:p>
      </dgm:t>
    </dgm:pt>
    <dgm:pt modelId="{76C6292D-7305-493E-B739-EBA55D02A202}" type="sibTrans" cxnId="{FFA1635F-FBFB-4FF1-9E61-3874B971DFA2}">
      <dgm:prSet/>
      <dgm:spPr/>
      <dgm:t>
        <a:bodyPr/>
        <a:lstStyle/>
        <a:p>
          <a:endParaRPr lang="th-TH"/>
        </a:p>
      </dgm:t>
    </dgm:pt>
    <dgm:pt modelId="{D4BC5E6E-BD18-4228-8B18-A68C9B9FF66B}">
      <dgm:prSet phldrT="[ข้อความ]" custT="1"/>
      <dgm:spPr/>
      <dgm:t>
        <a:bodyPr/>
        <a:lstStyle/>
        <a:p>
          <a:r>
            <a: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ประเด็นเน้นย้ำ ถาม </a:t>
          </a:r>
          <a:r>
            <a: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– </a:t>
          </a:r>
          <a:r>
            <a: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ตอบ</a:t>
          </a:r>
        </a:p>
      </dgm:t>
    </dgm:pt>
    <dgm:pt modelId="{6C6B5F53-889D-48D4-A998-A1313FAC69F1}" type="parTrans" cxnId="{CE02AEC3-4A57-40BA-B2C6-1400A902DD7C}">
      <dgm:prSet/>
      <dgm:spPr/>
      <dgm:t>
        <a:bodyPr/>
        <a:lstStyle/>
        <a:p>
          <a:endParaRPr lang="th-TH"/>
        </a:p>
      </dgm:t>
    </dgm:pt>
    <dgm:pt modelId="{01FB31EC-CA5E-46EE-8DD8-CCF27EBFE079}" type="sibTrans" cxnId="{CE02AEC3-4A57-40BA-B2C6-1400A902DD7C}">
      <dgm:prSet/>
      <dgm:spPr/>
      <dgm:t>
        <a:bodyPr/>
        <a:lstStyle/>
        <a:p>
          <a:endParaRPr lang="th-TH"/>
        </a:p>
      </dgm:t>
    </dgm:pt>
    <dgm:pt modelId="{42F1BAFB-3044-4FF5-A5A4-56DC1DA9DDFB}" type="pres">
      <dgm:prSet presAssocID="{91A34A8F-9373-4A23-9BCD-F33A1EB3E1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06AFC2A7-78F5-4CB3-A58C-83BF5D45EDC3}" type="pres">
      <dgm:prSet presAssocID="{91A34A8F-9373-4A23-9BCD-F33A1EB3E1FB}" presName="Name1" presStyleCnt="0"/>
      <dgm:spPr/>
    </dgm:pt>
    <dgm:pt modelId="{18123B3B-3566-486F-8CA7-C3E2DE766B55}" type="pres">
      <dgm:prSet presAssocID="{91A34A8F-9373-4A23-9BCD-F33A1EB3E1FB}" presName="cycle" presStyleCnt="0"/>
      <dgm:spPr/>
    </dgm:pt>
    <dgm:pt modelId="{513EC2D2-A199-4151-B12D-8BC720D5773B}" type="pres">
      <dgm:prSet presAssocID="{91A34A8F-9373-4A23-9BCD-F33A1EB3E1FB}" presName="srcNode" presStyleLbl="node1" presStyleIdx="0" presStyleCnt="4"/>
      <dgm:spPr/>
    </dgm:pt>
    <dgm:pt modelId="{AFB93E6E-B510-4553-89E3-BB0D78590B0C}" type="pres">
      <dgm:prSet presAssocID="{91A34A8F-9373-4A23-9BCD-F33A1EB3E1FB}" presName="conn" presStyleLbl="parChTrans1D2" presStyleIdx="0" presStyleCnt="1"/>
      <dgm:spPr/>
      <dgm:t>
        <a:bodyPr/>
        <a:lstStyle/>
        <a:p>
          <a:endParaRPr lang="th-TH"/>
        </a:p>
      </dgm:t>
    </dgm:pt>
    <dgm:pt modelId="{75C097B0-E74E-44ED-9CBA-BE4C448F83C7}" type="pres">
      <dgm:prSet presAssocID="{91A34A8F-9373-4A23-9BCD-F33A1EB3E1FB}" presName="extraNode" presStyleLbl="node1" presStyleIdx="0" presStyleCnt="4"/>
      <dgm:spPr/>
    </dgm:pt>
    <dgm:pt modelId="{07D6CDEB-4884-44C4-87A4-DB380EBEF2CE}" type="pres">
      <dgm:prSet presAssocID="{91A34A8F-9373-4A23-9BCD-F33A1EB3E1FB}" presName="dstNode" presStyleLbl="node1" presStyleIdx="0" presStyleCnt="4"/>
      <dgm:spPr/>
    </dgm:pt>
    <dgm:pt modelId="{70A9DB2F-1A87-4FE7-AAEB-8426B0972BF1}" type="pres">
      <dgm:prSet presAssocID="{FF6F12DD-29BB-42C1-8E4D-E97C2965807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54303DB-3B61-4F07-80EB-6DEE8C21783D}" type="pres">
      <dgm:prSet presAssocID="{FF6F12DD-29BB-42C1-8E4D-E97C29658074}" presName="accent_1" presStyleCnt="0"/>
      <dgm:spPr/>
    </dgm:pt>
    <dgm:pt modelId="{908CC9FD-6AC9-484A-BBC4-B9FBA2A760B7}" type="pres">
      <dgm:prSet presAssocID="{FF6F12DD-29BB-42C1-8E4D-E97C29658074}" presName="accentRepeatNode" presStyleLbl="solidFgAcc1" presStyleIdx="0" presStyleCnt="4"/>
      <dgm:spPr/>
    </dgm:pt>
    <dgm:pt modelId="{82D1A421-DC54-47A4-ACE8-EDBF816745D0}" type="pres">
      <dgm:prSet presAssocID="{87C9ACA4-7030-42EB-B7B4-418E42913D9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13F3EC3-ABB3-451E-B35E-ADAD783416D9}" type="pres">
      <dgm:prSet presAssocID="{87C9ACA4-7030-42EB-B7B4-418E42913D9E}" presName="accent_2" presStyleCnt="0"/>
      <dgm:spPr/>
    </dgm:pt>
    <dgm:pt modelId="{DF3BC442-853A-4225-B69D-AFB3900CBEBC}" type="pres">
      <dgm:prSet presAssocID="{87C9ACA4-7030-42EB-B7B4-418E42913D9E}" presName="accentRepeatNode" presStyleLbl="solidFgAcc1" presStyleIdx="1" presStyleCnt="4"/>
      <dgm:spPr/>
    </dgm:pt>
    <dgm:pt modelId="{5A3D5AF9-098F-48B0-8AF3-C964996AF055}" type="pres">
      <dgm:prSet presAssocID="{499A6B3E-E216-4696-AAC1-D868B339F6E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C71FB19-4B14-4859-8716-B3CB25ABE1BF}" type="pres">
      <dgm:prSet presAssocID="{499A6B3E-E216-4696-AAC1-D868B339F6E0}" presName="accent_3" presStyleCnt="0"/>
      <dgm:spPr/>
    </dgm:pt>
    <dgm:pt modelId="{D9C78C47-CC49-40E5-AE28-ECCA023EBC7B}" type="pres">
      <dgm:prSet presAssocID="{499A6B3E-E216-4696-AAC1-D868B339F6E0}" presName="accentRepeatNode" presStyleLbl="solidFgAcc1" presStyleIdx="2" presStyleCnt="4"/>
      <dgm:spPr/>
    </dgm:pt>
    <dgm:pt modelId="{5EDFAB38-ABC2-4197-A026-38358B2E829D}" type="pres">
      <dgm:prSet presAssocID="{D4BC5E6E-BD18-4228-8B18-A68C9B9FF66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B4C415-5B70-458C-BB36-CD72F6CDDCC2}" type="pres">
      <dgm:prSet presAssocID="{D4BC5E6E-BD18-4228-8B18-A68C9B9FF66B}" presName="accent_4" presStyleCnt="0"/>
      <dgm:spPr/>
    </dgm:pt>
    <dgm:pt modelId="{F30D6AF2-A016-4B6A-A581-6C2A6732A282}" type="pres">
      <dgm:prSet presAssocID="{D4BC5E6E-BD18-4228-8B18-A68C9B9FF66B}" presName="accentRepeatNode" presStyleLbl="solidFgAcc1" presStyleIdx="3" presStyleCnt="4"/>
      <dgm:spPr/>
    </dgm:pt>
  </dgm:ptLst>
  <dgm:cxnLst>
    <dgm:cxn modelId="{6F85741E-35C8-4AD6-9E61-9F3B57EF1DFD}" type="presOf" srcId="{499A6B3E-E216-4696-AAC1-D868B339F6E0}" destId="{5A3D5AF9-098F-48B0-8AF3-C964996AF055}" srcOrd="0" destOrd="0" presId="urn:microsoft.com/office/officeart/2008/layout/VerticalCurvedList"/>
    <dgm:cxn modelId="{BDE75E5B-C496-40ED-862C-AA75B849AF20}" srcId="{91A34A8F-9373-4A23-9BCD-F33A1EB3E1FB}" destId="{87C9ACA4-7030-42EB-B7B4-418E42913D9E}" srcOrd="1" destOrd="0" parTransId="{7955F656-6B92-4A6B-B56D-5F809449BF2E}" sibTransId="{FE116651-6E38-430A-BE5F-D4C461FF83DD}"/>
    <dgm:cxn modelId="{F8EC34C9-639B-4FDC-A522-288F9E6164B1}" srcId="{91A34A8F-9373-4A23-9BCD-F33A1EB3E1FB}" destId="{FF6F12DD-29BB-42C1-8E4D-E97C29658074}" srcOrd="0" destOrd="0" parTransId="{2C625A1A-0E33-4C0A-8E5F-51A1F21A3647}" sibTransId="{86587F80-D0D4-40C6-9C88-BD7BEA1710C4}"/>
    <dgm:cxn modelId="{01F36E23-0190-4BCA-A0B5-D74BCB9F9C59}" type="presOf" srcId="{87C9ACA4-7030-42EB-B7B4-418E42913D9E}" destId="{82D1A421-DC54-47A4-ACE8-EDBF816745D0}" srcOrd="0" destOrd="0" presId="urn:microsoft.com/office/officeart/2008/layout/VerticalCurvedList"/>
    <dgm:cxn modelId="{29B8500F-560A-47EE-9821-50295BF9F4EE}" type="presOf" srcId="{91A34A8F-9373-4A23-9BCD-F33A1EB3E1FB}" destId="{42F1BAFB-3044-4FF5-A5A4-56DC1DA9DDFB}" srcOrd="0" destOrd="0" presId="urn:microsoft.com/office/officeart/2008/layout/VerticalCurvedList"/>
    <dgm:cxn modelId="{FFA1635F-FBFB-4FF1-9E61-3874B971DFA2}" srcId="{91A34A8F-9373-4A23-9BCD-F33A1EB3E1FB}" destId="{499A6B3E-E216-4696-AAC1-D868B339F6E0}" srcOrd="2" destOrd="0" parTransId="{5F126AEA-2386-4EC7-89E7-C945DF65D758}" sibTransId="{76C6292D-7305-493E-B739-EBA55D02A202}"/>
    <dgm:cxn modelId="{CE02AEC3-4A57-40BA-B2C6-1400A902DD7C}" srcId="{91A34A8F-9373-4A23-9BCD-F33A1EB3E1FB}" destId="{D4BC5E6E-BD18-4228-8B18-A68C9B9FF66B}" srcOrd="3" destOrd="0" parTransId="{6C6B5F53-889D-48D4-A998-A1313FAC69F1}" sibTransId="{01FB31EC-CA5E-46EE-8DD8-CCF27EBFE079}"/>
    <dgm:cxn modelId="{03E1674B-7D84-4E89-9ECA-4043FEC73E4E}" type="presOf" srcId="{FF6F12DD-29BB-42C1-8E4D-E97C29658074}" destId="{70A9DB2F-1A87-4FE7-AAEB-8426B0972BF1}" srcOrd="0" destOrd="0" presId="urn:microsoft.com/office/officeart/2008/layout/VerticalCurvedList"/>
    <dgm:cxn modelId="{F96F2964-1CE0-4FF7-90C0-86B03F1BBE1B}" type="presOf" srcId="{D4BC5E6E-BD18-4228-8B18-A68C9B9FF66B}" destId="{5EDFAB38-ABC2-4197-A026-38358B2E829D}" srcOrd="0" destOrd="0" presId="urn:microsoft.com/office/officeart/2008/layout/VerticalCurvedList"/>
    <dgm:cxn modelId="{78EEB96B-0E5C-4D62-901B-A8BD656E2735}" type="presOf" srcId="{86587F80-D0D4-40C6-9C88-BD7BEA1710C4}" destId="{AFB93E6E-B510-4553-89E3-BB0D78590B0C}" srcOrd="0" destOrd="0" presId="urn:microsoft.com/office/officeart/2008/layout/VerticalCurvedList"/>
    <dgm:cxn modelId="{E95771D3-C21D-44AA-8300-7A0740EA64D4}" type="presParOf" srcId="{42F1BAFB-3044-4FF5-A5A4-56DC1DA9DDFB}" destId="{06AFC2A7-78F5-4CB3-A58C-83BF5D45EDC3}" srcOrd="0" destOrd="0" presId="urn:microsoft.com/office/officeart/2008/layout/VerticalCurvedList"/>
    <dgm:cxn modelId="{50FC4EAD-AA57-4A6B-94AF-D27526F199FB}" type="presParOf" srcId="{06AFC2A7-78F5-4CB3-A58C-83BF5D45EDC3}" destId="{18123B3B-3566-486F-8CA7-C3E2DE766B55}" srcOrd="0" destOrd="0" presId="urn:microsoft.com/office/officeart/2008/layout/VerticalCurvedList"/>
    <dgm:cxn modelId="{D8D7523B-3760-4F0A-9B4D-FD6C7A8688BC}" type="presParOf" srcId="{18123B3B-3566-486F-8CA7-C3E2DE766B55}" destId="{513EC2D2-A199-4151-B12D-8BC720D5773B}" srcOrd="0" destOrd="0" presId="urn:microsoft.com/office/officeart/2008/layout/VerticalCurvedList"/>
    <dgm:cxn modelId="{7A2178DA-7413-45B9-9A0D-3CC00858B613}" type="presParOf" srcId="{18123B3B-3566-486F-8CA7-C3E2DE766B55}" destId="{AFB93E6E-B510-4553-89E3-BB0D78590B0C}" srcOrd="1" destOrd="0" presId="urn:microsoft.com/office/officeart/2008/layout/VerticalCurvedList"/>
    <dgm:cxn modelId="{51AF6553-115A-4F03-997C-88D2F430639B}" type="presParOf" srcId="{18123B3B-3566-486F-8CA7-C3E2DE766B55}" destId="{75C097B0-E74E-44ED-9CBA-BE4C448F83C7}" srcOrd="2" destOrd="0" presId="urn:microsoft.com/office/officeart/2008/layout/VerticalCurvedList"/>
    <dgm:cxn modelId="{31CBF659-ACCA-4AEA-A905-2E9C6A09F89B}" type="presParOf" srcId="{18123B3B-3566-486F-8CA7-C3E2DE766B55}" destId="{07D6CDEB-4884-44C4-87A4-DB380EBEF2CE}" srcOrd="3" destOrd="0" presId="urn:microsoft.com/office/officeart/2008/layout/VerticalCurvedList"/>
    <dgm:cxn modelId="{F34FA07E-0AD8-4F2B-9A2B-5EB237752E06}" type="presParOf" srcId="{06AFC2A7-78F5-4CB3-A58C-83BF5D45EDC3}" destId="{70A9DB2F-1A87-4FE7-AAEB-8426B0972BF1}" srcOrd="1" destOrd="0" presId="urn:microsoft.com/office/officeart/2008/layout/VerticalCurvedList"/>
    <dgm:cxn modelId="{8648811F-39AF-4D90-AEED-157FC4E35C98}" type="presParOf" srcId="{06AFC2A7-78F5-4CB3-A58C-83BF5D45EDC3}" destId="{A54303DB-3B61-4F07-80EB-6DEE8C21783D}" srcOrd="2" destOrd="0" presId="urn:microsoft.com/office/officeart/2008/layout/VerticalCurvedList"/>
    <dgm:cxn modelId="{6301A48F-FFA2-4269-8B72-9975F4543E25}" type="presParOf" srcId="{A54303DB-3B61-4F07-80EB-6DEE8C21783D}" destId="{908CC9FD-6AC9-484A-BBC4-B9FBA2A760B7}" srcOrd="0" destOrd="0" presId="urn:microsoft.com/office/officeart/2008/layout/VerticalCurvedList"/>
    <dgm:cxn modelId="{2EDF9E16-45EF-4253-8371-EB91413A32C8}" type="presParOf" srcId="{06AFC2A7-78F5-4CB3-A58C-83BF5D45EDC3}" destId="{82D1A421-DC54-47A4-ACE8-EDBF816745D0}" srcOrd="3" destOrd="0" presId="urn:microsoft.com/office/officeart/2008/layout/VerticalCurvedList"/>
    <dgm:cxn modelId="{A0B71D65-073A-4489-AC8F-30CDDEF34071}" type="presParOf" srcId="{06AFC2A7-78F5-4CB3-A58C-83BF5D45EDC3}" destId="{913F3EC3-ABB3-451E-B35E-ADAD783416D9}" srcOrd="4" destOrd="0" presId="urn:microsoft.com/office/officeart/2008/layout/VerticalCurvedList"/>
    <dgm:cxn modelId="{FF637AD9-D5AA-416D-871A-C5672C24AEAD}" type="presParOf" srcId="{913F3EC3-ABB3-451E-B35E-ADAD783416D9}" destId="{DF3BC442-853A-4225-B69D-AFB3900CBEBC}" srcOrd="0" destOrd="0" presId="urn:microsoft.com/office/officeart/2008/layout/VerticalCurvedList"/>
    <dgm:cxn modelId="{E800D253-D226-472B-946A-AB6D751B1681}" type="presParOf" srcId="{06AFC2A7-78F5-4CB3-A58C-83BF5D45EDC3}" destId="{5A3D5AF9-098F-48B0-8AF3-C964996AF055}" srcOrd="5" destOrd="0" presId="urn:microsoft.com/office/officeart/2008/layout/VerticalCurvedList"/>
    <dgm:cxn modelId="{E11ECAE8-7FBB-4481-BA00-EF78A094DFF9}" type="presParOf" srcId="{06AFC2A7-78F5-4CB3-A58C-83BF5D45EDC3}" destId="{8C71FB19-4B14-4859-8716-B3CB25ABE1BF}" srcOrd="6" destOrd="0" presId="urn:microsoft.com/office/officeart/2008/layout/VerticalCurvedList"/>
    <dgm:cxn modelId="{C7DDD346-86F1-465D-8AED-AFB6DEED6A25}" type="presParOf" srcId="{8C71FB19-4B14-4859-8716-B3CB25ABE1BF}" destId="{D9C78C47-CC49-40E5-AE28-ECCA023EBC7B}" srcOrd="0" destOrd="0" presId="urn:microsoft.com/office/officeart/2008/layout/VerticalCurvedList"/>
    <dgm:cxn modelId="{841D2A28-EB45-4D45-BF23-7A339460DBE4}" type="presParOf" srcId="{06AFC2A7-78F5-4CB3-A58C-83BF5D45EDC3}" destId="{5EDFAB38-ABC2-4197-A026-38358B2E829D}" srcOrd="7" destOrd="0" presId="urn:microsoft.com/office/officeart/2008/layout/VerticalCurvedList"/>
    <dgm:cxn modelId="{39507B35-31C0-459D-AB5A-4B61D8B5329B}" type="presParOf" srcId="{06AFC2A7-78F5-4CB3-A58C-83BF5D45EDC3}" destId="{D5B4C415-5B70-458C-BB36-CD72F6CDDCC2}" srcOrd="8" destOrd="0" presId="urn:microsoft.com/office/officeart/2008/layout/VerticalCurvedList"/>
    <dgm:cxn modelId="{AB36EC05-87FD-43BE-AE32-DC3288886B8D}" type="presParOf" srcId="{D5B4C415-5B70-458C-BB36-CD72F6CDDCC2}" destId="{F30D6AF2-A016-4B6A-A581-6C2A6732A2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5D37C1-695B-416C-9D90-BB15039EC8E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343F71EA-9862-47BD-842A-F491917F5922}">
      <dgm:prSet phldrT="[ข้อความ]"/>
      <dgm:spPr/>
      <dgm:t>
        <a:bodyPr/>
        <a:lstStyle/>
        <a:p>
          <a:r>
            <a:rPr lang="th-TH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ระดับ </a:t>
          </a:r>
          <a:r>
            <a:rPr lang="th-TH" b="1" dirty="0" err="1">
              <a:latin typeface="TH SarabunIT๙" panose="020B0500040200020003" pitchFamily="34" charset="-34"/>
              <a:cs typeface="TH SarabunIT๙" panose="020B0500040200020003" pitchFamily="34" charset="-34"/>
            </a:rPr>
            <a:t>อปท</a:t>
          </a:r>
          <a:r>
            <a:rPr lang="th-TH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. (หน้า </a:t>
          </a:r>
          <a:r>
            <a:rPr lang="en-US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5,</a:t>
          </a:r>
          <a:r>
            <a:rPr lang="th-TH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7)</a:t>
          </a:r>
          <a:endParaRPr lang="th-TH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E929D6D4-ED3F-4FB9-96C6-0C7C5F95A5CC}" type="parTrans" cxnId="{8DE3ADCC-6C8B-411A-8CB7-2651D7E0A8F4}">
      <dgm:prSet/>
      <dgm:spPr/>
      <dgm:t>
        <a:bodyPr/>
        <a:lstStyle/>
        <a:p>
          <a:endParaRPr lang="th-TH"/>
        </a:p>
      </dgm:t>
    </dgm:pt>
    <dgm:pt modelId="{5B78617B-4E44-4994-835E-EED6DB9A4076}" type="sibTrans" cxnId="{8DE3ADCC-6C8B-411A-8CB7-2651D7E0A8F4}">
      <dgm:prSet/>
      <dgm:spPr/>
      <dgm:t>
        <a:bodyPr/>
        <a:lstStyle/>
        <a:p>
          <a:endParaRPr lang="th-TH"/>
        </a:p>
      </dgm:t>
    </dgm:pt>
    <dgm:pt modelId="{C2D11A18-3E3A-4440-8C16-F9B04A2F6771}">
      <dgm:prSet phldrT="[ข้อความ]"/>
      <dgm:spPr/>
      <dgm:t>
        <a:bodyPr/>
        <a:lstStyle/>
        <a:p>
          <a:r>
            <a:rPr lang="th-TH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ระดับอำเภอ (หน้า </a:t>
          </a:r>
          <a:r>
            <a:rPr lang="en-US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6,</a:t>
          </a:r>
          <a:r>
            <a:rPr lang="th-TH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8)</a:t>
          </a:r>
          <a:endParaRPr lang="th-TH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ECB71BB4-C649-4D7E-A7C3-11E5B3351918}" type="parTrans" cxnId="{234495E3-0300-48B2-8907-23E7ABA1F9ED}">
      <dgm:prSet/>
      <dgm:spPr/>
      <dgm:t>
        <a:bodyPr/>
        <a:lstStyle/>
        <a:p>
          <a:endParaRPr lang="th-TH"/>
        </a:p>
      </dgm:t>
    </dgm:pt>
    <dgm:pt modelId="{6BF57FE1-B2BA-446B-B452-8D98A5F6BF7D}" type="sibTrans" cxnId="{234495E3-0300-48B2-8907-23E7ABA1F9ED}">
      <dgm:prSet/>
      <dgm:spPr/>
      <dgm:t>
        <a:bodyPr/>
        <a:lstStyle/>
        <a:p>
          <a:endParaRPr lang="th-TH"/>
        </a:p>
      </dgm:t>
    </dgm:pt>
    <dgm:pt modelId="{F12E8D16-5FD9-4108-8304-CBB6EAD6C151}" type="pres">
      <dgm:prSet presAssocID="{615D37C1-695B-416C-9D90-BB15039EC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EB12516-64D0-450C-97F1-13CE89D25699}" type="pres">
      <dgm:prSet presAssocID="{343F71EA-9862-47BD-842A-F491917F5922}" presName="parentLin" presStyleCnt="0"/>
      <dgm:spPr/>
    </dgm:pt>
    <dgm:pt modelId="{E41724F4-2EF5-4C68-A1A2-B6D9F67613A9}" type="pres">
      <dgm:prSet presAssocID="{343F71EA-9862-47BD-842A-F491917F5922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222D560A-57B2-40A7-B9DA-15F8E7C71EA0}" type="pres">
      <dgm:prSet presAssocID="{343F71EA-9862-47BD-842A-F491917F5922}" presName="parentText" presStyleLbl="node1" presStyleIdx="0" presStyleCnt="2" custScaleX="12278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8E2DD6C-29BA-4CBD-8040-823A442F9E5D}" type="pres">
      <dgm:prSet presAssocID="{343F71EA-9862-47BD-842A-F491917F5922}" presName="negativeSpace" presStyleCnt="0"/>
      <dgm:spPr/>
    </dgm:pt>
    <dgm:pt modelId="{ABCD0223-F97E-4FA2-9A88-B9E99B7B976E}" type="pres">
      <dgm:prSet presAssocID="{343F71EA-9862-47BD-842A-F491917F5922}" presName="childText" presStyleLbl="conFgAcc1" presStyleIdx="0" presStyleCnt="2">
        <dgm:presLayoutVars>
          <dgm:bulletEnabled val="1"/>
        </dgm:presLayoutVars>
      </dgm:prSet>
      <dgm:spPr/>
    </dgm:pt>
    <dgm:pt modelId="{7BA17FAB-C23D-463C-8A25-D33623DE1BC6}" type="pres">
      <dgm:prSet presAssocID="{5B78617B-4E44-4994-835E-EED6DB9A4076}" presName="spaceBetweenRectangles" presStyleCnt="0"/>
      <dgm:spPr/>
    </dgm:pt>
    <dgm:pt modelId="{FC4FFC85-7B15-4406-9B91-C8AF57CDD6A1}" type="pres">
      <dgm:prSet presAssocID="{C2D11A18-3E3A-4440-8C16-F9B04A2F6771}" presName="parentLin" presStyleCnt="0"/>
      <dgm:spPr/>
    </dgm:pt>
    <dgm:pt modelId="{B2E72438-9BBB-4EB9-AA4D-C7216E31DFBB}" type="pres">
      <dgm:prSet presAssocID="{C2D11A18-3E3A-4440-8C16-F9B04A2F6771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248AFC8A-F86C-483E-A4E8-4711988E754C}" type="pres">
      <dgm:prSet presAssocID="{C2D11A18-3E3A-4440-8C16-F9B04A2F6771}" presName="parentText" presStyleLbl="node1" presStyleIdx="1" presStyleCnt="2" custScaleX="12552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47C3BB1-E0A6-439A-8E1A-EDF7CA95D710}" type="pres">
      <dgm:prSet presAssocID="{C2D11A18-3E3A-4440-8C16-F9B04A2F6771}" presName="negativeSpace" presStyleCnt="0"/>
      <dgm:spPr/>
    </dgm:pt>
    <dgm:pt modelId="{9EAE81E4-34EE-4447-BCD8-D2AC3AEBF12A}" type="pres">
      <dgm:prSet presAssocID="{C2D11A18-3E3A-4440-8C16-F9B04A2F677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34495E3-0300-48B2-8907-23E7ABA1F9ED}" srcId="{615D37C1-695B-416C-9D90-BB15039EC8EB}" destId="{C2D11A18-3E3A-4440-8C16-F9B04A2F6771}" srcOrd="1" destOrd="0" parTransId="{ECB71BB4-C649-4D7E-A7C3-11E5B3351918}" sibTransId="{6BF57FE1-B2BA-446B-B452-8D98A5F6BF7D}"/>
    <dgm:cxn modelId="{53E74CCC-23BB-41A2-BF1D-12C04DA211D8}" type="presOf" srcId="{C2D11A18-3E3A-4440-8C16-F9B04A2F6771}" destId="{248AFC8A-F86C-483E-A4E8-4711988E754C}" srcOrd="1" destOrd="0" presId="urn:microsoft.com/office/officeart/2005/8/layout/list1"/>
    <dgm:cxn modelId="{F8B7D261-2CA3-4079-8E1D-2BE13D7B35CA}" type="presOf" srcId="{C2D11A18-3E3A-4440-8C16-F9B04A2F6771}" destId="{B2E72438-9BBB-4EB9-AA4D-C7216E31DFBB}" srcOrd="0" destOrd="0" presId="urn:microsoft.com/office/officeart/2005/8/layout/list1"/>
    <dgm:cxn modelId="{9F07F148-D786-436C-A742-BC491C0897B8}" type="presOf" srcId="{343F71EA-9862-47BD-842A-F491917F5922}" destId="{E41724F4-2EF5-4C68-A1A2-B6D9F67613A9}" srcOrd="0" destOrd="0" presId="urn:microsoft.com/office/officeart/2005/8/layout/list1"/>
    <dgm:cxn modelId="{8DE3ADCC-6C8B-411A-8CB7-2651D7E0A8F4}" srcId="{615D37C1-695B-416C-9D90-BB15039EC8EB}" destId="{343F71EA-9862-47BD-842A-F491917F5922}" srcOrd="0" destOrd="0" parTransId="{E929D6D4-ED3F-4FB9-96C6-0C7C5F95A5CC}" sibTransId="{5B78617B-4E44-4994-835E-EED6DB9A4076}"/>
    <dgm:cxn modelId="{3EF836C7-72C1-41E5-98DA-8B603DB0E89F}" type="presOf" srcId="{343F71EA-9862-47BD-842A-F491917F5922}" destId="{222D560A-57B2-40A7-B9DA-15F8E7C71EA0}" srcOrd="1" destOrd="0" presId="urn:microsoft.com/office/officeart/2005/8/layout/list1"/>
    <dgm:cxn modelId="{972FF24C-FF8F-4828-B15A-3B994E0EA711}" type="presOf" srcId="{615D37C1-695B-416C-9D90-BB15039EC8EB}" destId="{F12E8D16-5FD9-4108-8304-CBB6EAD6C151}" srcOrd="0" destOrd="0" presId="urn:microsoft.com/office/officeart/2005/8/layout/list1"/>
    <dgm:cxn modelId="{C338B074-B101-46C3-ADFB-B165153C3631}" type="presParOf" srcId="{F12E8D16-5FD9-4108-8304-CBB6EAD6C151}" destId="{AEB12516-64D0-450C-97F1-13CE89D25699}" srcOrd="0" destOrd="0" presId="urn:microsoft.com/office/officeart/2005/8/layout/list1"/>
    <dgm:cxn modelId="{B2A54358-D575-4FA6-89C7-ADEF18DD59C3}" type="presParOf" srcId="{AEB12516-64D0-450C-97F1-13CE89D25699}" destId="{E41724F4-2EF5-4C68-A1A2-B6D9F67613A9}" srcOrd="0" destOrd="0" presId="urn:microsoft.com/office/officeart/2005/8/layout/list1"/>
    <dgm:cxn modelId="{9A4B9EB0-E38C-4578-963E-CA14F454B75F}" type="presParOf" srcId="{AEB12516-64D0-450C-97F1-13CE89D25699}" destId="{222D560A-57B2-40A7-B9DA-15F8E7C71EA0}" srcOrd="1" destOrd="0" presId="urn:microsoft.com/office/officeart/2005/8/layout/list1"/>
    <dgm:cxn modelId="{12993792-6B0C-495B-94E6-ACD7A3DC9BEA}" type="presParOf" srcId="{F12E8D16-5FD9-4108-8304-CBB6EAD6C151}" destId="{38E2DD6C-29BA-4CBD-8040-823A442F9E5D}" srcOrd="1" destOrd="0" presId="urn:microsoft.com/office/officeart/2005/8/layout/list1"/>
    <dgm:cxn modelId="{9B5AECD8-1A7C-45F7-ACF4-8FA9DFFC88ED}" type="presParOf" srcId="{F12E8D16-5FD9-4108-8304-CBB6EAD6C151}" destId="{ABCD0223-F97E-4FA2-9A88-B9E99B7B976E}" srcOrd="2" destOrd="0" presId="urn:microsoft.com/office/officeart/2005/8/layout/list1"/>
    <dgm:cxn modelId="{62B86BE9-E228-4633-AD89-D69E35828060}" type="presParOf" srcId="{F12E8D16-5FD9-4108-8304-CBB6EAD6C151}" destId="{7BA17FAB-C23D-463C-8A25-D33623DE1BC6}" srcOrd="3" destOrd="0" presId="urn:microsoft.com/office/officeart/2005/8/layout/list1"/>
    <dgm:cxn modelId="{5199944F-FFA2-4BB3-A2AF-D943FC801787}" type="presParOf" srcId="{F12E8D16-5FD9-4108-8304-CBB6EAD6C151}" destId="{FC4FFC85-7B15-4406-9B91-C8AF57CDD6A1}" srcOrd="4" destOrd="0" presId="urn:microsoft.com/office/officeart/2005/8/layout/list1"/>
    <dgm:cxn modelId="{9D5ECAC1-44FF-415D-BAD4-9CD15AD6FFE3}" type="presParOf" srcId="{FC4FFC85-7B15-4406-9B91-C8AF57CDD6A1}" destId="{B2E72438-9BBB-4EB9-AA4D-C7216E31DFBB}" srcOrd="0" destOrd="0" presId="urn:microsoft.com/office/officeart/2005/8/layout/list1"/>
    <dgm:cxn modelId="{C07D1302-5CFC-4011-86C8-C372DAD5F0DC}" type="presParOf" srcId="{FC4FFC85-7B15-4406-9B91-C8AF57CDD6A1}" destId="{248AFC8A-F86C-483E-A4E8-4711988E754C}" srcOrd="1" destOrd="0" presId="urn:microsoft.com/office/officeart/2005/8/layout/list1"/>
    <dgm:cxn modelId="{40244D13-9F70-4B6F-A172-478283BD70D4}" type="presParOf" srcId="{F12E8D16-5FD9-4108-8304-CBB6EAD6C151}" destId="{247C3BB1-E0A6-439A-8E1A-EDF7CA95D710}" srcOrd="5" destOrd="0" presId="urn:microsoft.com/office/officeart/2005/8/layout/list1"/>
    <dgm:cxn modelId="{56F7A50A-9CC0-4486-AF09-97574CE69277}" type="presParOf" srcId="{F12E8D16-5FD9-4108-8304-CBB6EAD6C151}" destId="{9EAE81E4-34EE-4447-BCD8-D2AC3AEBF12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93E6E-B510-4553-89E3-BB0D78590B0C}">
      <dsp:nvSpPr>
        <dsp:cNvPr id="0" name=""/>
        <dsp:cNvSpPr/>
      </dsp:nvSpPr>
      <dsp:spPr>
        <a:xfrm>
          <a:off x="-6123704" y="-936912"/>
          <a:ext cx="7289596" cy="7289596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9DB2F-1A87-4FE7-AAEB-8426B0972BF1}">
      <dsp:nvSpPr>
        <dsp:cNvPr id="0" name=""/>
        <dsp:cNvSpPr/>
      </dsp:nvSpPr>
      <dsp:spPr>
        <a:xfrm>
          <a:off x="610183" y="416364"/>
          <a:ext cx="8782133" cy="8331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323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2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แนว</a:t>
          </a:r>
          <a:r>
            <a:rPr lang="th-TH" sz="42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ทางการบริหารการจัดเก็บข้อมูล </a:t>
          </a:r>
          <a:r>
            <a:rPr lang="th-TH" sz="4200" b="1" kern="1200" dirty="0" err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จปฐ</a:t>
          </a:r>
          <a:r>
            <a:rPr lang="th-TH" sz="42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 ปี </a:t>
          </a:r>
          <a:r>
            <a:rPr lang="en-US" sz="42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2562</a:t>
          </a:r>
          <a:endParaRPr lang="th-TH" sz="42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10183" y="416364"/>
        <a:ext cx="8782133" cy="833162"/>
      </dsp:txXfrm>
    </dsp:sp>
    <dsp:sp modelId="{908CC9FD-6AC9-484A-BBC4-B9FBA2A760B7}">
      <dsp:nvSpPr>
        <dsp:cNvPr id="0" name=""/>
        <dsp:cNvSpPr/>
      </dsp:nvSpPr>
      <dsp:spPr>
        <a:xfrm>
          <a:off x="89457" y="312219"/>
          <a:ext cx="1041452" cy="1041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1A421-DC54-47A4-ACE8-EDBF816745D0}">
      <dsp:nvSpPr>
        <dsp:cNvPr id="0" name=""/>
        <dsp:cNvSpPr/>
      </dsp:nvSpPr>
      <dsp:spPr>
        <a:xfrm>
          <a:off x="1087854" y="1666324"/>
          <a:ext cx="8304462" cy="833162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323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200" b="1" kern="1200" dirty="0">
              <a:solidFill>
                <a:schemeClr val="tx1"/>
              </a:solidFill>
            </a:rPr>
            <a:t>นิยามตัวชี้วัด </a:t>
          </a:r>
          <a:r>
            <a:rPr lang="th-TH" sz="4200" b="1" kern="1200" dirty="0" err="1">
              <a:solidFill>
                <a:schemeClr val="tx1"/>
              </a:solidFill>
            </a:rPr>
            <a:t>จปฐ</a:t>
          </a:r>
          <a:r>
            <a:rPr lang="th-TH" sz="4200" b="1" kern="1200" dirty="0">
              <a:solidFill>
                <a:schemeClr val="tx1"/>
              </a:solidFill>
            </a:rPr>
            <a:t>.</a:t>
          </a:r>
        </a:p>
      </dsp:txBody>
      <dsp:txXfrm>
        <a:off x="1087854" y="1666324"/>
        <a:ext cx="8304462" cy="833162"/>
      </dsp:txXfrm>
    </dsp:sp>
    <dsp:sp modelId="{DF3BC442-853A-4225-B69D-AFB3900CBEBC}">
      <dsp:nvSpPr>
        <dsp:cNvPr id="0" name=""/>
        <dsp:cNvSpPr/>
      </dsp:nvSpPr>
      <dsp:spPr>
        <a:xfrm>
          <a:off x="567128" y="1562179"/>
          <a:ext cx="1041452" cy="1041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D5AF9-098F-48B0-8AF3-C964996AF055}">
      <dsp:nvSpPr>
        <dsp:cNvPr id="0" name=""/>
        <dsp:cNvSpPr/>
      </dsp:nvSpPr>
      <dsp:spPr>
        <a:xfrm>
          <a:off x="1087854" y="2916284"/>
          <a:ext cx="8304462" cy="833162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32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การวิเคราะห์ข้อมูลเพื่อจัดทำสารสนเทศเพื่อการพัฒนาคุณภาพชีวิต ด้วย </a:t>
          </a:r>
          <a:r>
            <a:rPr lang="en-US" sz="28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CIA</a:t>
          </a:r>
          <a:endParaRPr lang="th-TH" sz="2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087854" y="2916284"/>
        <a:ext cx="8304462" cy="833162"/>
      </dsp:txXfrm>
    </dsp:sp>
    <dsp:sp modelId="{D9C78C47-CC49-40E5-AE28-ECCA023EBC7B}">
      <dsp:nvSpPr>
        <dsp:cNvPr id="0" name=""/>
        <dsp:cNvSpPr/>
      </dsp:nvSpPr>
      <dsp:spPr>
        <a:xfrm>
          <a:off x="567128" y="2812139"/>
          <a:ext cx="1041452" cy="1041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FAB38-ABC2-4197-A026-38358B2E829D}">
      <dsp:nvSpPr>
        <dsp:cNvPr id="0" name=""/>
        <dsp:cNvSpPr/>
      </dsp:nvSpPr>
      <dsp:spPr>
        <a:xfrm>
          <a:off x="610183" y="4166244"/>
          <a:ext cx="8782133" cy="833162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32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ประเด็นเน้นย้ำ ถาม </a:t>
          </a:r>
          <a:r>
            <a:rPr lang="en-US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– </a:t>
          </a:r>
          <a:r>
            <a:rPr lang="th-TH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ตอบ</a:t>
          </a:r>
        </a:p>
      </dsp:txBody>
      <dsp:txXfrm>
        <a:off x="610183" y="4166244"/>
        <a:ext cx="8782133" cy="833162"/>
      </dsp:txXfrm>
    </dsp:sp>
    <dsp:sp modelId="{F30D6AF2-A016-4B6A-A581-6C2A6732A282}">
      <dsp:nvSpPr>
        <dsp:cNvPr id="0" name=""/>
        <dsp:cNvSpPr/>
      </dsp:nvSpPr>
      <dsp:spPr>
        <a:xfrm>
          <a:off x="89457" y="4062099"/>
          <a:ext cx="1041452" cy="1041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20D6A-51FD-41AC-ADAF-8AB4F23D8661}" type="datetimeFigureOut">
              <a:rPr lang="th-TH" smtClean="0"/>
              <a:t>28/11/61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4398D-6AA3-4E38-AFAA-7CBC53DFB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3329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57D81-DA35-4D92-9A93-01041ED211F6}" type="datetimeFigureOut">
              <a:rPr lang="th-TH" smtClean="0"/>
              <a:t>28/11/61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9DF9-859E-499F-9536-BA116B5FD23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862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="" xmlns:a16="http://schemas.microsoft.com/office/drawing/2014/main" id="{208B27CB-0016-4E16-B332-AB8C261D2D73}"/>
              </a:ext>
            </a:extLst>
          </p:cNvPr>
          <p:cNvSpPr/>
          <p:nvPr userDrawn="1"/>
        </p:nvSpPr>
        <p:spPr>
          <a:xfrm>
            <a:off x="2993020" y="6763"/>
            <a:ext cx="1859661" cy="6863917"/>
          </a:xfrm>
          <a:custGeom>
            <a:avLst/>
            <a:gdLst>
              <a:gd name="connsiteX0" fmla="*/ 280657 w 280657"/>
              <a:gd name="connsiteY0" fmla="*/ 0 h 5169529"/>
              <a:gd name="connsiteX1" fmla="*/ 271604 w 280657"/>
              <a:gd name="connsiteY1" fmla="*/ 5169529 h 5169529"/>
              <a:gd name="connsiteX2" fmla="*/ 0 w 280657"/>
              <a:gd name="connsiteY2" fmla="*/ 5169529 h 5169529"/>
              <a:gd name="connsiteX3" fmla="*/ 280657 w 280657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981021"/>
              <a:gd name="connsiteY0" fmla="*/ 0 h 5169529"/>
              <a:gd name="connsiteX1" fmla="*/ 292706 w 981021"/>
              <a:gd name="connsiteY1" fmla="*/ 5169529 h 5169529"/>
              <a:gd name="connsiteX2" fmla="*/ 0 w 981021"/>
              <a:gd name="connsiteY2" fmla="*/ 5169529 h 5169529"/>
              <a:gd name="connsiteX3" fmla="*/ 301759 w 981021"/>
              <a:gd name="connsiteY3" fmla="*/ 0 h 5169529"/>
              <a:gd name="connsiteX0" fmla="*/ 301759 w 918930"/>
              <a:gd name="connsiteY0" fmla="*/ 0 h 5169529"/>
              <a:gd name="connsiteX1" fmla="*/ 292706 w 918930"/>
              <a:gd name="connsiteY1" fmla="*/ 5169529 h 5169529"/>
              <a:gd name="connsiteX2" fmla="*/ 0 w 918930"/>
              <a:gd name="connsiteY2" fmla="*/ 5169529 h 5169529"/>
              <a:gd name="connsiteX3" fmla="*/ 301759 w 918930"/>
              <a:gd name="connsiteY3" fmla="*/ 0 h 5169529"/>
              <a:gd name="connsiteX0" fmla="*/ 301759 w 1078980"/>
              <a:gd name="connsiteY0" fmla="*/ 0 h 5169529"/>
              <a:gd name="connsiteX1" fmla="*/ 292706 w 1078980"/>
              <a:gd name="connsiteY1" fmla="*/ 5169529 h 5169529"/>
              <a:gd name="connsiteX2" fmla="*/ 0 w 1078980"/>
              <a:gd name="connsiteY2" fmla="*/ 5169529 h 5169529"/>
              <a:gd name="connsiteX3" fmla="*/ 301759 w 1078980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86927"/>
              <a:gd name="connsiteY0" fmla="*/ 0 h 5169529"/>
              <a:gd name="connsiteX1" fmla="*/ 292706 w 1086927"/>
              <a:gd name="connsiteY1" fmla="*/ 5169529 h 5169529"/>
              <a:gd name="connsiteX2" fmla="*/ 0 w 1086927"/>
              <a:gd name="connsiteY2" fmla="*/ 5169529 h 5169529"/>
              <a:gd name="connsiteX3" fmla="*/ 301759 w 1086927"/>
              <a:gd name="connsiteY3" fmla="*/ 0 h 5169529"/>
              <a:gd name="connsiteX0" fmla="*/ 301759 w 1076561"/>
              <a:gd name="connsiteY0" fmla="*/ 0 h 5169529"/>
              <a:gd name="connsiteX1" fmla="*/ 292706 w 1076561"/>
              <a:gd name="connsiteY1" fmla="*/ 5169529 h 5169529"/>
              <a:gd name="connsiteX2" fmla="*/ 0 w 1076561"/>
              <a:gd name="connsiteY2" fmla="*/ 5169529 h 5169529"/>
              <a:gd name="connsiteX3" fmla="*/ 301759 w 1076561"/>
              <a:gd name="connsiteY3" fmla="*/ 0 h 5169529"/>
              <a:gd name="connsiteX0" fmla="*/ 301759 w 1094749"/>
              <a:gd name="connsiteY0" fmla="*/ 0 h 5169529"/>
              <a:gd name="connsiteX1" fmla="*/ 292706 w 1094749"/>
              <a:gd name="connsiteY1" fmla="*/ 5169529 h 5169529"/>
              <a:gd name="connsiteX2" fmla="*/ 0 w 1094749"/>
              <a:gd name="connsiteY2" fmla="*/ 5169529 h 5169529"/>
              <a:gd name="connsiteX3" fmla="*/ 301759 w 1094749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97769"/>
              <a:gd name="connsiteY0" fmla="*/ 0 h 5169529"/>
              <a:gd name="connsiteX1" fmla="*/ 292706 w 1097769"/>
              <a:gd name="connsiteY1" fmla="*/ 5169529 h 5169529"/>
              <a:gd name="connsiteX2" fmla="*/ 0 w 1097769"/>
              <a:gd name="connsiteY2" fmla="*/ 5169529 h 5169529"/>
              <a:gd name="connsiteX3" fmla="*/ 301759 w 1097769"/>
              <a:gd name="connsiteY3" fmla="*/ 0 h 5169529"/>
              <a:gd name="connsiteX0" fmla="*/ 301759 w 1081652"/>
              <a:gd name="connsiteY0" fmla="*/ 0 h 5169529"/>
              <a:gd name="connsiteX1" fmla="*/ 292706 w 1081652"/>
              <a:gd name="connsiteY1" fmla="*/ 5169529 h 5169529"/>
              <a:gd name="connsiteX2" fmla="*/ 0 w 1081652"/>
              <a:gd name="connsiteY2" fmla="*/ 5169529 h 5169529"/>
              <a:gd name="connsiteX3" fmla="*/ 301759 w 1081652"/>
              <a:gd name="connsiteY3" fmla="*/ 0 h 5169529"/>
              <a:gd name="connsiteX0" fmla="*/ 301759 w 1049879"/>
              <a:gd name="connsiteY0" fmla="*/ 0 h 5169529"/>
              <a:gd name="connsiteX1" fmla="*/ 292706 w 1049879"/>
              <a:gd name="connsiteY1" fmla="*/ 5169529 h 5169529"/>
              <a:gd name="connsiteX2" fmla="*/ 0 w 1049879"/>
              <a:gd name="connsiteY2" fmla="*/ 5169529 h 5169529"/>
              <a:gd name="connsiteX3" fmla="*/ 301759 w 1049879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0828"/>
              <a:gd name="connsiteY0" fmla="*/ 0 h 5169529"/>
              <a:gd name="connsiteX1" fmla="*/ 285672 w 1030828"/>
              <a:gd name="connsiteY1" fmla="*/ 5169529 h 5169529"/>
              <a:gd name="connsiteX2" fmla="*/ 0 w 1030828"/>
              <a:gd name="connsiteY2" fmla="*/ 5169529 h 5169529"/>
              <a:gd name="connsiteX3" fmla="*/ 301759 w 1030828"/>
              <a:gd name="connsiteY3" fmla="*/ 0 h 5169529"/>
              <a:gd name="connsiteX0" fmla="*/ 301759 w 1046406"/>
              <a:gd name="connsiteY0" fmla="*/ 0 h 5169529"/>
              <a:gd name="connsiteX1" fmla="*/ 285672 w 1046406"/>
              <a:gd name="connsiteY1" fmla="*/ 5169529 h 5169529"/>
              <a:gd name="connsiteX2" fmla="*/ 0 w 1046406"/>
              <a:gd name="connsiteY2" fmla="*/ 5169529 h 5169529"/>
              <a:gd name="connsiteX3" fmla="*/ 301759 w 1046406"/>
              <a:gd name="connsiteY3" fmla="*/ 0 h 5169529"/>
              <a:gd name="connsiteX0" fmla="*/ 319549 w 1055493"/>
              <a:gd name="connsiteY0" fmla="*/ 0 h 5137507"/>
              <a:gd name="connsiteX1" fmla="*/ 285672 w 1055493"/>
              <a:gd name="connsiteY1" fmla="*/ 5137507 h 5137507"/>
              <a:gd name="connsiteX2" fmla="*/ 0 w 1055493"/>
              <a:gd name="connsiteY2" fmla="*/ 5137507 h 5137507"/>
              <a:gd name="connsiteX3" fmla="*/ 319549 w 1055493"/>
              <a:gd name="connsiteY3" fmla="*/ 0 h 5137507"/>
              <a:gd name="connsiteX0" fmla="*/ 319549 w 1055493"/>
              <a:gd name="connsiteY0" fmla="*/ 0 h 5155297"/>
              <a:gd name="connsiteX1" fmla="*/ 285672 w 1055493"/>
              <a:gd name="connsiteY1" fmla="*/ 5155297 h 5155297"/>
              <a:gd name="connsiteX2" fmla="*/ 0 w 1055493"/>
              <a:gd name="connsiteY2" fmla="*/ 5155297 h 5155297"/>
              <a:gd name="connsiteX3" fmla="*/ 319549 w 1055493"/>
              <a:gd name="connsiteY3" fmla="*/ 0 h 5155297"/>
              <a:gd name="connsiteX0" fmla="*/ 319549 w 1054135"/>
              <a:gd name="connsiteY0" fmla="*/ 0 h 5155297"/>
              <a:gd name="connsiteX1" fmla="*/ 285672 w 1054135"/>
              <a:gd name="connsiteY1" fmla="*/ 5155297 h 5155297"/>
              <a:gd name="connsiteX2" fmla="*/ 0 w 1054135"/>
              <a:gd name="connsiteY2" fmla="*/ 5155297 h 5155297"/>
              <a:gd name="connsiteX3" fmla="*/ 319549 w 1054135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4686 w 1035467"/>
              <a:gd name="connsiteY0" fmla="*/ 0 h 5160160"/>
              <a:gd name="connsiteX1" fmla="*/ 285672 w 1035467"/>
              <a:gd name="connsiteY1" fmla="*/ 5160160 h 5160160"/>
              <a:gd name="connsiteX2" fmla="*/ 0 w 1035467"/>
              <a:gd name="connsiteY2" fmla="*/ 5160160 h 5160160"/>
              <a:gd name="connsiteX3" fmla="*/ 314686 w 1035467"/>
              <a:gd name="connsiteY3" fmla="*/ 0 h 5160160"/>
              <a:gd name="connsiteX0" fmla="*/ 314686 w 1042817"/>
              <a:gd name="connsiteY0" fmla="*/ 0 h 5160160"/>
              <a:gd name="connsiteX1" fmla="*/ 285672 w 1042817"/>
              <a:gd name="connsiteY1" fmla="*/ 5160160 h 5160160"/>
              <a:gd name="connsiteX2" fmla="*/ 0 w 1042817"/>
              <a:gd name="connsiteY2" fmla="*/ 5160160 h 5160160"/>
              <a:gd name="connsiteX3" fmla="*/ 314686 w 1042817"/>
              <a:gd name="connsiteY3" fmla="*/ 0 h 5160160"/>
              <a:gd name="connsiteX0" fmla="*/ 668647 w 1245586"/>
              <a:gd name="connsiteY0" fmla="*/ 0 h 5123289"/>
              <a:gd name="connsiteX1" fmla="*/ 285672 w 1245586"/>
              <a:gd name="connsiteY1" fmla="*/ 5123289 h 5123289"/>
              <a:gd name="connsiteX2" fmla="*/ 0 w 1245586"/>
              <a:gd name="connsiteY2" fmla="*/ 5123289 h 5123289"/>
              <a:gd name="connsiteX3" fmla="*/ 668647 w 1245586"/>
              <a:gd name="connsiteY3" fmla="*/ 0 h 5123289"/>
              <a:gd name="connsiteX0" fmla="*/ 668647 w 1393156"/>
              <a:gd name="connsiteY0" fmla="*/ 0 h 5138037"/>
              <a:gd name="connsiteX1" fmla="*/ 632259 w 1393156"/>
              <a:gd name="connsiteY1" fmla="*/ 5138037 h 5138037"/>
              <a:gd name="connsiteX2" fmla="*/ 0 w 1393156"/>
              <a:gd name="connsiteY2" fmla="*/ 5123289 h 5138037"/>
              <a:gd name="connsiteX3" fmla="*/ 668647 w 13931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94880"/>
              <a:gd name="connsiteY0" fmla="*/ 0 h 5138037"/>
              <a:gd name="connsiteX1" fmla="*/ 588014 w 1394880"/>
              <a:gd name="connsiteY1" fmla="*/ 5138037 h 5138037"/>
              <a:gd name="connsiteX2" fmla="*/ 0 w 1394880"/>
              <a:gd name="connsiteY2" fmla="*/ 5123289 h 5138037"/>
              <a:gd name="connsiteX3" fmla="*/ 668647 w 1394880"/>
              <a:gd name="connsiteY3" fmla="*/ 0 h 5138037"/>
              <a:gd name="connsiteX0" fmla="*/ 662823 w 1391760"/>
              <a:gd name="connsiteY0" fmla="*/ 0 h 5158422"/>
              <a:gd name="connsiteX1" fmla="*/ 588014 w 1391760"/>
              <a:gd name="connsiteY1" fmla="*/ 5158422 h 5158422"/>
              <a:gd name="connsiteX2" fmla="*/ 0 w 1391760"/>
              <a:gd name="connsiteY2" fmla="*/ 5143674 h 5158422"/>
              <a:gd name="connsiteX3" fmla="*/ 662823 w 1391760"/>
              <a:gd name="connsiteY3" fmla="*/ 0 h 5158422"/>
              <a:gd name="connsiteX0" fmla="*/ 669497 w 1398434"/>
              <a:gd name="connsiteY0" fmla="*/ 0 h 5158422"/>
              <a:gd name="connsiteX1" fmla="*/ 594688 w 1398434"/>
              <a:gd name="connsiteY1" fmla="*/ 5158422 h 5158422"/>
              <a:gd name="connsiteX2" fmla="*/ 0 w 1398434"/>
              <a:gd name="connsiteY2" fmla="*/ 5150348 h 5158422"/>
              <a:gd name="connsiteX3" fmla="*/ 669497 w 1398434"/>
              <a:gd name="connsiteY3" fmla="*/ 0 h 5158422"/>
              <a:gd name="connsiteX0" fmla="*/ 588016 w 1356073"/>
              <a:gd name="connsiteY0" fmla="*/ 0 h 5161439"/>
              <a:gd name="connsiteX1" fmla="*/ 594688 w 1356073"/>
              <a:gd name="connsiteY1" fmla="*/ 5161439 h 5161439"/>
              <a:gd name="connsiteX2" fmla="*/ 0 w 1356073"/>
              <a:gd name="connsiteY2" fmla="*/ 5153365 h 5161439"/>
              <a:gd name="connsiteX3" fmla="*/ 588016 w 1356073"/>
              <a:gd name="connsiteY3" fmla="*/ 0 h 5161439"/>
              <a:gd name="connsiteX0" fmla="*/ 588016 w 1356073"/>
              <a:gd name="connsiteY0" fmla="*/ 0 h 5161439"/>
              <a:gd name="connsiteX1" fmla="*/ 594688 w 1356073"/>
              <a:gd name="connsiteY1" fmla="*/ 5161439 h 5161439"/>
              <a:gd name="connsiteX2" fmla="*/ 0 w 1356073"/>
              <a:gd name="connsiteY2" fmla="*/ 5153365 h 5161439"/>
              <a:gd name="connsiteX3" fmla="*/ 588016 w 1356073"/>
              <a:gd name="connsiteY3" fmla="*/ 0 h 5161439"/>
              <a:gd name="connsiteX0" fmla="*/ 588016 w 1360636"/>
              <a:gd name="connsiteY0" fmla="*/ 0 h 5161439"/>
              <a:gd name="connsiteX1" fmla="*/ 594688 w 1360636"/>
              <a:gd name="connsiteY1" fmla="*/ 5161439 h 5161439"/>
              <a:gd name="connsiteX2" fmla="*/ 0 w 1360636"/>
              <a:gd name="connsiteY2" fmla="*/ 5153365 h 5161439"/>
              <a:gd name="connsiteX3" fmla="*/ 588016 w 1360636"/>
              <a:gd name="connsiteY3" fmla="*/ 0 h 5161439"/>
              <a:gd name="connsiteX0" fmla="*/ 666618 w 1401622"/>
              <a:gd name="connsiteY0" fmla="*/ 0 h 5161439"/>
              <a:gd name="connsiteX1" fmla="*/ 594688 w 1401622"/>
              <a:gd name="connsiteY1" fmla="*/ 5161439 h 5161439"/>
              <a:gd name="connsiteX2" fmla="*/ 0 w 1401622"/>
              <a:gd name="connsiteY2" fmla="*/ 5153365 h 5161439"/>
              <a:gd name="connsiteX3" fmla="*/ 666618 w 1401622"/>
              <a:gd name="connsiteY3" fmla="*/ 0 h 5161439"/>
              <a:gd name="connsiteX0" fmla="*/ 666618 w 1149867"/>
              <a:gd name="connsiteY0" fmla="*/ 547422 h 5708861"/>
              <a:gd name="connsiteX1" fmla="*/ 757819 w 1149867"/>
              <a:gd name="connsiteY1" fmla="*/ 731398 h 5708861"/>
              <a:gd name="connsiteX2" fmla="*/ 594688 w 1149867"/>
              <a:gd name="connsiteY2" fmla="*/ 5708861 h 5708861"/>
              <a:gd name="connsiteX3" fmla="*/ 0 w 1149867"/>
              <a:gd name="connsiteY3" fmla="*/ 5700787 h 5708861"/>
              <a:gd name="connsiteX4" fmla="*/ 666618 w 1149867"/>
              <a:gd name="connsiteY4" fmla="*/ 547422 h 5708861"/>
              <a:gd name="connsiteX0" fmla="*/ 666618 w 1149867"/>
              <a:gd name="connsiteY0" fmla="*/ 537491 h 5698930"/>
              <a:gd name="connsiteX1" fmla="*/ 645156 w 1149867"/>
              <a:gd name="connsiteY1" fmla="*/ 745047 h 5698930"/>
              <a:gd name="connsiteX2" fmla="*/ 594688 w 1149867"/>
              <a:gd name="connsiteY2" fmla="*/ 5698930 h 5698930"/>
              <a:gd name="connsiteX3" fmla="*/ 0 w 1149867"/>
              <a:gd name="connsiteY3" fmla="*/ 5690856 h 5698930"/>
              <a:gd name="connsiteX4" fmla="*/ 666618 w 1149867"/>
              <a:gd name="connsiteY4" fmla="*/ 537491 h 5698930"/>
              <a:gd name="connsiteX0" fmla="*/ 698058 w 1170507"/>
              <a:gd name="connsiteY0" fmla="*/ 539678 h 5695877"/>
              <a:gd name="connsiteX1" fmla="*/ 645156 w 1170507"/>
              <a:gd name="connsiteY1" fmla="*/ 741994 h 5695877"/>
              <a:gd name="connsiteX2" fmla="*/ 594688 w 1170507"/>
              <a:gd name="connsiteY2" fmla="*/ 5695877 h 5695877"/>
              <a:gd name="connsiteX3" fmla="*/ 0 w 1170507"/>
              <a:gd name="connsiteY3" fmla="*/ 5687803 h 5695877"/>
              <a:gd name="connsiteX4" fmla="*/ 698058 w 1170507"/>
              <a:gd name="connsiteY4" fmla="*/ 539678 h 5695877"/>
              <a:gd name="connsiteX0" fmla="*/ 698058 w 1170507"/>
              <a:gd name="connsiteY0" fmla="*/ 627656 h 5783855"/>
              <a:gd name="connsiteX1" fmla="*/ 653017 w 1170507"/>
              <a:gd name="connsiteY1" fmla="*/ 638708 h 5783855"/>
              <a:gd name="connsiteX2" fmla="*/ 594688 w 1170507"/>
              <a:gd name="connsiteY2" fmla="*/ 5783855 h 5783855"/>
              <a:gd name="connsiteX3" fmla="*/ 0 w 1170507"/>
              <a:gd name="connsiteY3" fmla="*/ 5775781 h 5783855"/>
              <a:gd name="connsiteX4" fmla="*/ 698058 w 1170507"/>
              <a:gd name="connsiteY4" fmla="*/ 627656 h 5783855"/>
              <a:gd name="connsiteX0" fmla="*/ 698058 w 1170507"/>
              <a:gd name="connsiteY0" fmla="*/ 634273 h 5790472"/>
              <a:gd name="connsiteX1" fmla="*/ 653017 w 1170507"/>
              <a:gd name="connsiteY1" fmla="*/ 632225 h 5790472"/>
              <a:gd name="connsiteX2" fmla="*/ 594688 w 1170507"/>
              <a:gd name="connsiteY2" fmla="*/ 5790472 h 5790472"/>
              <a:gd name="connsiteX3" fmla="*/ 0 w 1170507"/>
              <a:gd name="connsiteY3" fmla="*/ 5782398 h 5790472"/>
              <a:gd name="connsiteX4" fmla="*/ 698058 w 1170507"/>
              <a:gd name="connsiteY4" fmla="*/ 634273 h 5790472"/>
              <a:gd name="connsiteX0" fmla="*/ 698058 w 1170507"/>
              <a:gd name="connsiteY0" fmla="*/ 634273 h 5790472"/>
              <a:gd name="connsiteX1" fmla="*/ 653017 w 1170507"/>
              <a:gd name="connsiteY1" fmla="*/ 632225 h 5790472"/>
              <a:gd name="connsiteX2" fmla="*/ 594688 w 1170507"/>
              <a:gd name="connsiteY2" fmla="*/ 5790472 h 5790472"/>
              <a:gd name="connsiteX3" fmla="*/ 0 w 1170507"/>
              <a:gd name="connsiteY3" fmla="*/ 5782398 h 5790472"/>
              <a:gd name="connsiteX4" fmla="*/ 698058 w 1170507"/>
              <a:gd name="connsiteY4" fmla="*/ 634273 h 5790472"/>
              <a:gd name="connsiteX0" fmla="*/ 698058 w 1170507"/>
              <a:gd name="connsiteY0" fmla="*/ 367662 h 5523861"/>
              <a:gd name="connsiteX1" fmla="*/ 653017 w 1170507"/>
              <a:gd name="connsiteY1" fmla="*/ 365614 h 5523861"/>
              <a:gd name="connsiteX2" fmla="*/ 594688 w 1170507"/>
              <a:gd name="connsiteY2" fmla="*/ 5523861 h 5523861"/>
              <a:gd name="connsiteX3" fmla="*/ 0 w 1170507"/>
              <a:gd name="connsiteY3" fmla="*/ 5515787 h 5523861"/>
              <a:gd name="connsiteX4" fmla="*/ 698058 w 1170507"/>
              <a:gd name="connsiteY4" fmla="*/ 367662 h 5523861"/>
              <a:gd name="connsiteX0" fmla="*/ 698058 w 1170507"/>
              <a:gd name="connsiteY0" fmla="*/ 2048 h 5158247"/>
              <a:gd name="connsiteX1" fmla="*/ 653017 w 1170507"/>
              <a:gd name="connsiteY1" fmla="*/ 0 h 5158247"/>
              <a:gd name="connsiteX2" fmla="*/ 594688 w 1170507"/>
              <a:gd name="connsiteY2" fmla="*/ 5158247 h 5158247"/>
              <a:gd name="connsiteX3" fmla="*/ 0 w 1170507"/>
              <a:gd name="connsiteY3" fmla="*/ 5150173 h 5158247"/>
              <a:gd name="connsiteX4" fmla="*/ 698058 w 1170507"/>
              <a:gd name="connsiteY4" fmla="*/ 2048 h 5158247"/>
              <a:gd name="connsiteX0" fmla="*/ 698058 w 1239095"/>
              <a:gd name="connsiteY0" fmla="*/ 2048 h 5158247"/>
              <a:gd name="connsiteX1" fmla="*/ 653017 w 1239095"/>
              <a:gd name="connsiteY1" fmla="*/ 0 h 5158247"/>
              <a:gd name="connsiteX2" fmla="*/ 594688 w 1239095"/>
              <a:gd name="connsiteY2" fmla="*/ 5158247 h 5158247"/>
              <a:gd name="connsiteX3" fmla="*/ 0 w 1239095"/>
              <a:gd name="connsiteY3" fmla="*/ 5150173 h 5158247"/>
              <a:gd name="connsiteX4" fmla="*/ 698058 w 1239095"/>
              <a:gd name="connsiteY4" fmla="*/ 2048 h 5158247"/>
              <a:gd name="connsiteX0" fmla="*/ 703298 w 1242619"/>
              <a:gd name="connsiteY0" fmla="*/ 2048 h 5158247"/>
              <a:gd name="connsiteX1" fmla="*/ 658257 w 1242619"/>
              <a:gd name="connsiteY1" fmla="*/ 0 h 5158247"/>
              <a:gd name="connsiteX2" fmla="*/ 599928 w 1242619"/>
              <a:gd name="connsiteY2" fmla="*/ 5158247 h 5158247"/>
              <a:gd name="connsiteX3" fmla="*/ 0 w 1242619"/>
              <a:gd name="connsiteY3" fmla="*/ 5147552 h 5158247"/>
              <a:gd name="connsiteX4" fmla="*/ 703298 w 1242619"/>
              <a:gd name="connsiteY4" fmla="*/ 2048 h 5158247"/>
              <a:gd name="connsiteX0" fmla="*/ 708538 w 1246150"/>
              <a:gd name="connsiteY0" fmla="*/ 2048 h 5158247"/>
              <a:gd name="connsiteX1" fmla="*/ 663497 w 1246150"/>
              <a:gd name="connsiteY1" fmla="*/ 0 h 5158247"/>
              <a:gd name="connsiteX2" fmla="*/ 605168 w 1246150"/>
              <a:gd name="connsiteY2" fmla="*/ 5158247 h 5158247"/>
              <a:gd name="connsiteX3" fmla="*/ 0 w 1246150"/>
              <a:gd name="connsiteY3" fmla="*/ 5147552 h 5158247"/>
              <a:gd name="connsiteX4" fmla="*/ 708538 w 1246150"/>
              <a:gd name="connsiteY4" fmla="*/ 2048 h 5158247"/>
              <a:gd name="connsiteX0" fmla="*/ 708538 w 1246150"/>
              <a:gd name="connsiteY0" fmla="*/ 2048 h 5158247"/>
              <a:gd name="connsiteX1" fmla="*/ 663497 w 1246150"/>
              <a:gd name="connsiteY1" fmla="*/ 0 h 5158247"/>
              <a:gd name="connsiteX2" fmla="*/ 605168 w 1246150"/>
              <a:gd name="connsiteY2" fmla="*/ 5158247 h 5158247"/>
              <a:gd name="connsiteX3" fmla="*/ 0 w 1246150"/>
              <a:gd name="connsiteY3" fmla="*/ 5147552 h 5158247"/>
              <a:gd name="connsiteX4" fmla="*/ 708538 w 1246150"/>
              <a:gd name="connsiteY4" fmla="*/ 2048 h 5158247"/>
              <a:gd name="connsiteX0" fmla="*/ 708538 w 1246150"/>
              <a:gd name="connsiteY0" fmla="*/ 2048 h 5153007"/>
              <a:gd name="connsiteX1" fmla="*/ 663497 w 1246150"/>
              <a:gd name="connsiteY1" fmla="*/ 0 h 5153007"/>
              <a:gd name="connsiteX2" fmla="*/ 605168 w 1246150"/>
              <a:gd name="connsiteY2" fmla="*/ 5153007 h 5153007"/>
              <a:gd name="connsiteX3" fmla="*/ 0 w 1246150"/>
              <a:gd name="connsiteY3" fmla="*/ 5147552 h 5153007"/>
              <a:gd name="connsiteX4" fmla="*/ 708538 w 1246150"/>
              <a:gd name="connsiteY4" fmla="*/ 2048 h 5153007"/>
              <a:gd name="connsiteX0" fmla="*/ 708538 w 1257416"/>
              <a:gd name="connsiteY0" fmla="*/ 2048 h 5153007"/>
              <a:gd name="connsiteX1" fmla="*/ 663497 w 1257416"/>
              <a:gd name="connsiteY1" fmla="*/ 0 h 5153007"/>
              <a:gd name="connsiteX2" fmla="*/ 605168 w 1257416"/>
              <a:gd name="connsiteY2" fmla="*/ 5153007 h 5153007"/>
              <a:gd name="connsiteX3" fmla="*/ 0 w 1257416"/>
              <a:gd name="connsiteY3" fmla="*/ 5147552 h 5153007"/>
              <a:gd name="connsiteX4" fmla="*/ 708538 w 1257416"/>
              <a:gd name="connsiteY4" fmla="*/ 2048 h 5153007"/>
              <a:gd name="connsiteX0" fmla="*/ 708538 w 1257416"/>
              <a:gd name="connsiteY0" fmla="*/ 2048 h 5153007"/>
              <a:gd name="connsiteX1" fmla="*/ 663497 w 1257416"/>
              <a:gd name="connsiteY1" fmla="*/ 0 h 5153007"/>
              <a:gd name="connsiteX2" fmla="*/ 605168 w 1257416"/>
              <a:gd name="connsiteY2" fmla="*/ 5153007 h 5153007"/>
              <a:gd name="connsiteX3" fmla="*/ 0 w 1257416"/>
              <a:gd name="connsiteY3" fmla="*/ 5147552 h 5153007"/>
              <a:gd name="connsiteX4" fmla="*/ 708538 w 1257416"/>
              <a:gd name="connsiteY4" fmla="*/ 2048 h 5153007"/>
              <a:gd name="connsiteX0" fmla="*/ 708538 w 1375551"/>
              <a:gd name="connsiteY0" fmla="*/ 2048 h 5153007"/>
              <a:gd name="connsiteX1" fmla="*/ 663497 w 1375551"/>
              <a:gd name="connsiteY1" fmla="*/ 0 h 5153007"/>
              <a:gd name="connsiteX2" fmla="*/ 605168 w 1375551"/>
              <a:gd name="connsiteY2" fmla="*/ 5153007 h 5153007"/>
              <a:gd name="connsiteX3" fmla="*/ 0 w 1375551"/>
              <a:gd name="connsiteY3" fmla="*/ 5147552 h 5153007"/>
              <a:gd name="connsiteX4" fmla="*/ 708538 w 1375551"/>
              <a:gd name="connsiteY4" fmla="*/ 2048 h 5153007"/>
              <a:gd name="connsiteX0" fmla="*/ 848388 w 1375551"/>
              <a:gd name="connsiteY0" fmla="*/ 2048 h 5153007"/>
              <a:gd name="connsiteX1" fmla="*/ 663497 w 1375551"/>
              <a:gd name="connsiteY1" fmla="*/ 0 h 5153007"/>
              <a:gd name="connsiteX2" fmla="*/ 605168 w 1375551"/>
              <a:gd name="connsiteY2" fmla="*/ 5153007 h 5153007"/>
              <a:gd name="connsiteX3" fmla="*/ 0 w 1375551"/>
              <a:gd name="connsiteY3" fmla="*/ 5147552 h 5153007"/>
              <a:gd name="connsiteX4" fmla="*/ 848388 w 1375551"/>
              <a:gd name="connsiteY4" fmla="*/ 2048 h 5153007"/>
              <a:gd name="connsiteX0" fmla="*/ 848388 w 1353486"/>
              <a:gd name="connsiteY0" fmla="*/ 2048 h 5153007"/>
              <a:gd name="connsiteX1" fmla="*/ 598951 w 1353486"/>
              <a:gd name="connsiteY1" fmla="*/ 0 h 5153007"/>
              <a:gd name="connsiteX2" fmla="*/ 605168 w 1353486"/>
              <a:gd name="connsiteY2" fmla="*/ 5153007 h 5153007"/>
              <a:gd name="connsiteX3" fmla="*/ 0 w 1353486"/>
              <a:gd name="connsiteY3" fmla="*/ 5147552 h 5153007"/>
              <a:gd name="connsiteX4" fmla="*/ 848388 w 1353486"/>
              <a:gd name="connsiteY4" fmla="*/ 2048 h 5153007"/>
              <a:gd name="connsiteX0" fmla="*/ 848388 w 1577804"/>
              <a:gd name="connsiteY0" fmla="*/ 0 h 5150959"/>
              <a:gd name="connsiteX1" fmla="*/ 1136833 w 1577804"/>
              <a:gd name="connsiteY1" fmla="*/ 51740 h 5150959"/>
              <a:gd name="connsiteX2" fmla="*/ 605168 w 1577804"/>
              <a:gd name="connsiteY2" fmla="*/ 5150959 h 5150959"/>
              <a:gd name="connsiteX3" fmla="*/ 0 w 1577804"/>
              <a:gd name="connsiteY3" fmla="*/ 5145504 h 5150959"/>
              <a:gd name="connsiteX4" fmla="*/ 848388 w 1577804"/>
              <a:gd name="connsiteY4" fmla="*/ 0 h 5150959"/>
              <a:gd name="connsiteX0" fmla="*/ 681644 w 1577804"/>
              <a:gd name="connsiteY0" fmla="*/ 0 h 5145580"/>
              <a:gd name="connsiteX1" fmla="*/ 1136833 w 1577804"/>
              <a:gd name="connsiteY1" fmla="*/ 46361 h 5145580"/>
              <a:gd name="connsiteX2" fmla="*/ 605168 w 1577804"/>
              <a:gd name="connsiteY2" fmla="*/ 5145580 h 5145580"/>
              <a:gd name="connsiteX3" fmla="*/ 0 w 1577804"/>
              <a:gd name="connsiteY3" fmla="*/ 5140125 h 5145580"/>
              <a:gd name="connsiteX4" fmla="*/ 681644 w 1577804"/>
              <a:gd name="connsiteY4" fmla="*/ 0 h 5145580"/>
              <a:gd name="connsiteX0" fmla="*/ 681644 w 1577804"/>
              <a:gd name="connsiteY0" fmla="*/ 0 h 5145580"/>
              <a:gd name="connsiteX1" fmla="*/ 1136833 w 1577804"/>
              <a:gd name="connsiteY1" fmla="*/ 46361 h 5145580"/>
              <a:gd name="connsiteX2" fmla="*/ 605168 w 1577804"/>
              <a:gd name="connsiteY2" fmla="*/ 5145580 h 5145580"/>
              <a:gd name="connsiteX3" fmla="*/ 0 w 1577804"/>
              <a:gd name="connsiteY3" fmla="*/ 5140125 h 5145580"/>
              <a:gd name="connsiteX4" fmla="*/ 681644 w 1577804"/>
              <a:gd name="connsiteY4" fmla="*/ 0 h 5145580"/>
              <a:gd name="connsiteX0" fmla="*/ 675205 w 1571365"/>
              <a:gd name="connsiteY0" fmla="*/ 0 h 5145580"/>
              <a:gd name="connsiteX1" fmla="*/ 1130394 w 1571365"/>
              <a:gd name="connsiteY1" fmla="*/ 46361 h 5145580"/>
              <a:gd name="connsiteX2" fmla="*/ 598729 w 1571365"/>
              <a:gd name="connsiteY2" fmla="*/ 5145580 h 5145580"/>
              <a:gd name="connsiteX3" fmla="*/ 0 w 1571365"/>
              <a:gd name="connsiteY3" fmla="*/ 5140125 h 5145580"/>
              <a:gd name="connsiteX4" fmla="*/ 675205 w 1571365"/>
              <a:gd name="connsiteY4" fmla="*/ 0 h 5145580"/>
              <a:gd name="connsiteX0" fmla="*/ 681645 w 1577805"/>
              <a:gd name="connsiteY0" fmla="*/ 0 h 5145580"/>
              <a:gd name="connsiteX1" fmla="*/ 1136834 w 1577805"/>
              <a:gd name="connsiteY1" fmla="*/ 46361 h 5145580"/>
              <a:gd name="connsiteX2" fmla="*/ 605169 w 1577805"/>
              <a:gd name="connsiteY2" fmla="*/ 5145580 h 5145580"/>
              <a:gd name="connsiteX3" fmla="*/ 0 w 1577805"/>
              <a:gd name="connsiteY3" fmla="*/ 5140125 h 5145580"/>
              <a:gd name="connsiteX4" fmla="*/ 681645 w 1577805"/>
              <a:gd name="connsiteY4" fmla="*/ 0 h 5145580"/>
              <a:gd name="connsiteX0" fmla="*/ 681645 w 1399933"/>
              <a:gd name="connsiteY0" fmla="*/ 0 h 5145580"/>
              <a:gd name="connsiteX1" fmla="*/ 731150 w 1399933"/>
              <a:gd name="connsiteY1" fmla="*/ 1285 h 5145580"/>
              <a:gd name="connsiteX2" fmla="*/ 605169 w 1399933"/>
              <a:gd name="connsiteY2" fmla="*/ 5145580 h 5145580"/>
              <a:gd name="connsiteX3" fmla="*/ 0 w 1399933"/>
              <a:gd name="connsiteY3" fmla="*/ 5140125 h 5145580"/>
              <a:gd name="connsiteX4" fmla="*/ 681645 w 1399933"/>
              <a:gd name="connsiteY4" fmla="*/ 0 h 5145580"/>
              <a:gd name="connsiteX0" fmla="*/ 681645 w 1399933"/>
              <a:gd name="connsiteY0" fmla="*/ 0 h 5145580"/>
              <a:gd name="connsiteX1" fmla="*/ 731150 w 1399933"/>
              <a:gd name="connsiteY1" fmla="*/ 1285 h 5145580"/>
              <a:gd name="connsiteX2" fmla="*/ 605169 w 1399933"/>
              <a:gd name="connsiteY2" fmla="*/ 5145580 h 5145580"/>
              <a:gd name="connsiteX3" fmla="*/ 0 w 1399933"/>
              <a:gd name="connsiteY3" fmla="*/ 5140125 h 5145580"/>
              <a:gd name="connsiteX4" fmla="*/ 681645 w 1399933"/>
              <a:gd name="connsiteY4" fmla="*/ 0 h 5145580"/>
              <a:gd name="connsiteX0" fmla="*/ 681645 w 1386537"/>
              <a:gd name="connsiteY0" fmla="*/ 0 h 5145580"/>
              <a:gd name="connsiteX1" fmla="*/ 731150 w 1386537"/>
              <a:gd name="connsiteY1" fmla="*/ 1285 h 5145580"/>
              <a:gd name="connsiteX2" fmla="*/ 605169 w 1386537"/>
              <a:gd name="connsiteY2" fmla="*/ 5145580 h 5145580"/>
              <a:gd name="connsiteX3" fmla="*/ 0 w 1386537"/>
              <a:gd name="connsiteY3" fmla="*/ 5140125 h 5145580"/>
              <a:gd name="connsiteX4" fmla="*/ 681645 w 1386537"/>
              <a:gd name="connsiteY4" fmla="*/ 0 h 5145580"/>
              <a:gd name="connsiteX0" fmla="*/ 681645 w 1378704"/>
              <a:gd name="connsiteY0" fmla="*/ 9644 h 5155224"/>
              <a:gd name="connsiteX1" fmla="*/ 709292 w 1378704"/>
              <a:gd name="connsiteY1" fmla="*/ 0 h 5155224"/>
              <a:gd name="connsiteX2" fmla="*/ 605169 w 1378704"/>
              <a:gd name="connsiteY2" fmla="*/ 5155224 h 5155224"/>
              <a:gd name="connsiteX3" fmla="*/ 0 w 1378704"/>
              <a:gd name="connsiteY3" fmla="*/ 5149769 h 5155224"/>
              <a:gd name="connsiteX4" fmla="*/ 681645 w 1378704"/>
              <a:gd name="connsiteY4" fmla="*/ 9644 h 5155224"/>
              <a:gd name="connsiteX0" fmla="*/ 681645 w 1378704"/>
              <a:gd name="connsiteY0" fmla="*/ 2358 h 5147938"/>
              <a:gd name="connsiteX1" fmla="*/ 709292 w 1378704"/>
              <a:gd name="connsiteY1" fmla="*/ 0 h 5147938"/>
              <a:gd name="connsiteX2" fmla="*/ 605169 w 1378704"/>
              <a:gd name="connsiteY2" fmla="*/ 5147938 h 5147938"/>
              <a:gd name="connsiteX3" fmla="*/ 0 w 1378704"/>
              <a:gd name="connsiteY3" fmla="*/ 5142483 h 5147938"/>
              <a:gd name="connsiteX4" fmla="*/ 681645 w 1378704"/>
              <a:gd name="connsiteY4" fmla="*/ 2358 h 5147938"/>
              <a:gd name="connsiteX0" fmla="*/ 681645 w 1394746"/>
              <a:gd name="connsiteY0" fmla="*/ 2358 h 5147938"/>
              <a:gd name="connsiteX1" fmla="*/ 709292 w 1394746"/>
              <a:gd name="connsiteY1" fmla="*/ 0 h 5147938"/>
              <a:gd name="connsiteX2" fmla="*/ 605169 w 1394746"/>
              <a:gd name="connsiteY2" fmla="*/ 5147938 h 5147938"/>
              <a:gd name="connsiteX3" fmla="*/ 0 w 1394746"/>
              <a:gd name="connsiteY3" fmla="*/ 5142483 h 5147938"/>
              <a:gd name="connsiteX4" fmla="*/ 681645 w 1394746"/>
              <a:gd name="connsiteY4" fmla="*/ 2358 h 5147938"/>
              <a:gd name="connsiteX0" fmla="*/ 678002 w 1394746"/>
              <a:gd name="connsiteY0" fmla="*/ 2358 h 5147938"/>
              <a:gd name="connsiteX1" fmla="*/ 709292 w 1394746"/>
              <a:gd name="connsiteY1" fmla="*/ 0 h 5147938"/>
              <a:gd name="connsiteX2" fmla="*/ 605169 w 1394746"/>
              <a:gd name="connsiteY2" fmla="*/ 5147938 h 5147938"/>
              <a:gd name="connsiteX3" fmla="*/ 0 w 1394746"/>
              <a:gd name="connsiteY3" fmla="*/ 5142483 h 5147938"/>
              <a:gd name="connsiteX4" fmla="*/ 678002 w 1394746"/>
              <a:gd name="connsiteY4" fmla="*/ 2358 h 514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4746" h="5147938">
                <a:moveTo>
                  <a:pt x="678002" y="2358"/>
                </a:moveTo>
                <a:cubicBezTo>
                  <a:pt x="660202" y="4684"/>
                  <a:pt x="729140" y="4379"/>
                  <a:pt x="709292" y="0"/>
                </a:cubicBezTo>
                <a:cubicBezTo>
                  <a:pt x="1164073" y="792664"/>
                  <a:pt x="2044121" y="3295264"/>
                  <a:pt x="605169" y="5147938"/>
                </a:cubicBezTo>
                <a:lnTo>
                  <a:pt x="0" y="5142483"/>
                </a:lnTo>
                <a:cubicBezTo>
                  <a:pt x="1286717" y="3715598"/>
                  <a:pt x="1489690" y="1855467"/>
                  <a:pt x="678002" y="235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prstClr val="white"/>
              </a:solidFill>
            </a:endParaRPr>
          </a:p>
        </p:txBody>
      </p:sp>
      <p:sp>
        <p:nvSpPr>
          <p:cNvPr id="2" name="자유형: 도형 1">
            <a:extLst>
              <a:ext uri="{FF2B5EF4-FFF2-40B4-BE49-F238E27FC236}">
                <a16:creationId xmlns="" xmlns:a16="http://schemas.microsoft.com/office/drawing/2014/main" id="{211C3F06-D6FC-4C75-A071-26658C2B36EB}"/>
              </a:ext>
            </a:extLst>
          </p:cNvPr>
          <p:cNvSpPr/>
          <p:nvPr userDrawn="1"/>
        </p:nvSpPr>
        <p:spPr>
          <a:xfrm>
            <a:off x="3470023" y="-4713"/>
            <a:ext cx="1527735" cy="6873277"/>
          </a:xfrm>
          <a:custGeom>
            <a:avLst/>
            <a:gdLst>
              <a:gd name="connsiteX0" fmla="*/ 280657 w 280657"/>
              <a:gd name="connsiteY0" fmla="*/ 0 h 5169529"/>
              <a:gd name="connsiteX1" fmla="*/ 271604 w 280657"/>
              <a:gd name="connsiteY1" fmla="*/ 5169529 h 5169529"/>
              <a:gd name="connsiteX2" fmla="*/ 0 w 280657"/>
              <a:gd name="connsiteY2" fmla="*/ 5169529 h 5169529"/>
              <a:gd name="connsiteX3" fmla="*/ 280657 w 280657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981021"/>
              <a:gd name="connsiteY0" fmla="*/ 0 h 5169529"/>
              <a:gd name="connsiteX1" fmla="*/ 292706 w 981021"/>
              <a:gd name="connsiteY1" fmla="*/ 5169529 h 5169529"/>
              <a:gd name="connsiteX2" fmla="*/ 0 w 981021"/>
              <a:gd name="connsiteY2" fmla="*/ 5169529 h 5169529"/>
              <a:gd name="connsiteX3" fmla="*/ 301759 w 981021"/>
              <a:gd name="connsiteY3" fmla="*/ 0 h 5169529"/>
              <a:gd name="connsiteX0" fmla="*/ 301759 w 918930"/>
              <a:gd name="connsiteY0" fmla="*/ 0 h 5169529"/>
              <a:gd name="connsiteX1" fmla="*/ 292706 w 918930"/>
              <a:gd name="connsiteY1" fmla="*/ 5169529 h 5169529"/>
              <a:gd name="connsiteX2" fmla="*/ 0 w 918930"/>
              <a:gd name="connsiteY2" fmla="*/ 5169529 h 5169529"/>
              <a:gd name="connsiteX3" fmla="*/ 301759 w 918930"/>
              <a:gd name="connsiteY3" fmla="*/ 0 h 5169529"/>
              <a:gd name="connsiteX0" fmla="*/ 301759 w 1078980"/>
              <a:gd name="connsiteY0" fmla="*/ 0 h 5169529"/>
              <a:gd name="connsiteX1" fmla="*/ 292706 w 1078980"/>
              <a:gd name="connsiteY1" fmla="*/ 5169529 h 5169529"/>
              <a:gd name="connsiteX2" fmla="*/ 0 w 1078980"/>
              <a:gd name="connsiteY2" fmla="*/ 5169529 h 5169529"/>
              <a:gd name="connsiteX3" fmla="*/ 301759 w 1078980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86927"/>
              <a:gd name="connsiteY0" fmla="*/ 0 h 5169529"/>
              <a:gd name="connsiteX1" fmla="*/ 292706 w 1086927"/>
              <a:gd name="connsiteY1" fmla="*/ 5169529 h 5169529"/>
              <a:gd name="connsiteX2" fmla="*/ 0 w 1086927"/>
              <a:gd name="connsiteY2" fmla="*/ 5169529 h 5169529"/>
              <a:gd name="connsiteX3" fmla="*/ 301759 w 1086927"/>
              <a:gd name="connsiteY3" fmla="*/ 0 h 5169529"/>
              <a:gd name="connsiteX0" fmla="*/ 301759 w 1076561"/>
              <a:gd name="connsiteY0" fmla="*/ 0 h 5169529"/>
              <a:gd name="connsiteX1" fmla="*/ 292706 w 1076561"/>
              <a:gd name="connsiteY1" fmla="*/ 5169529 h 5169529"/>
              <a:gd name="connsiteX2" fmla="*/ 0 w 1076561"/>
              <a:gd name="connsiteY2" fmla="*/ 5169529 h 5169529"/>
              <a:gd name="connsiteX3" fmla="*/ 301759 w 1076561"/>
              <a:gd name="connsiteY3" fmla="*/ 0 h 5169529"/>
              <a:gd name="connsiteX0" fmla="*/ 301759 w 1094749"/>
              <a:gd name="connsiteY0" fmla="*/ 0 h 5169529"/>
              <a:gd name="connsiteX1" fmla="*/ 292706 w 1094749"/>
              <a:gd name="connsiteY1" fmla="*/ 5169529 h 5169529"/>
              <a:gd name="connsiteX2" fmla="*/ 0 w 1094749"/>
              <a:gd name="connsiteY2" fmla="*/ 5169529 h 5169529"/>
              <a:gd name="connsiteX3" fmla="*/ 301759 w 1094749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97769"/>
              <a:gd name="connsiteY0" fmla="*/ 0 h 5169529"/>
              <a:gd name="connsiteX1" fmla="*/ 292706 w 1097769"/>
              <a:gd name="connsiteY1" fmla="*/ 5169529 h 5169529"/>
              <a:gd name="connsiteX2" fmla="*/ 0 w 1097769"/>
              <a:gd name="connsiteY2" fmla="*/ 5169529 h 5169529"/>
              <a:gd name="connsiteX3" fmla="*/ 301759 w 1097769"/>
              <a:gd name="connsiteY3" fmla="*/ 0 h 5169529"/>
              <a:gd name="connsiteX0" fmla="*/ 301759 w 1081652"/>
              <a:gd name="connsiteY0" fmla="*/ 0 h 5169529"/>
              <a:gd name="connsiteX1" fmla="*/ 292706 w 1081652"/>
              <a:gd name="connsiteY1" fmla="*/ 5169529 h 5169529"/>
              <a:gd name="connsiteX2" fmla="*/ 0 w 1081652"/>
              <a:gd name="connsiteY2" fmla="*/ 5169529 h 5169529"/>
              <a:gd name="connsiteX3" fmla="*/ 301759 w 1081652"/>
              <a:gd name="connsiteY3" fmla="*/ 0 h 5169529"/>
              <a:gd name="connsiteX0" fmla="*/ 301759 w 1049879"/>
              <a:gd name="connsiteY0" fmla="*/ 0 h 5169529"/>
              <a:gd name="connsiteX1" fmla="*/ 292706 w 1049879"/>
              <a:gd name="connsiteY1" fmla="*/ 5169529 h 5169529"/>
              <a:gd name="connsiteX2" fmla="*/ 0 w 1049879"/>
              <a:gd name="connsiteY2" fmla="*/ 5169529 h 5169529"/>
              <a:gd name="connsiteX3" fmla="*/ 301759 w 1049879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0828"/>
              <a:gd name="connsiteY0" fmla="*/ 0 h 5169529"/>
              <a:gd name="connsiteX1" fmla="*/ 285672 w 1030828"/>
              <a:gd name="connsiteY1" fmla="*/ 5169529 h 5169529"/>
              <a:gd name="connsiteX2" fmla="*/ 0 w 1030828"/>
              <a:gd name="connsiteY2" fmla="*/ 5169529 h 5169529"/>
              <a:gd name="connsiteX3" fmla="*/ 301759 w 1030828"/>
              <a:gd name="connsiteY3" fmla="*/ 0 h 5169529"/>
              <a:gd name="connsiteX0" fmla="*/ 301759 w 1046406"/>
              <a:gd name="connsiteY0" fmla="*/ 0 h 5169529"/>
              <a:gd name="connsiteX1" fmla="*/ 285672 w 1046406"/>
              <a:gd name="connsiteY1" fmla="*/ 5169529 h 5169529"/>
              <a:gd name="connsiteX2" fmla="*/ 0 w 1046406"/>
              <a:gd name="connsiteY2" fmla="*/ 5169529 h 5169529"/>
              <a:gd name="connsiteX3" fmla="*/ 301759 w 1046406"/>
              <a:gd name="connsiteY3" fmla="*/ 0 h 5169529"/>
              <a:gd name="connsiteX0" fmla="*/ 319549 w 1055493"/>
              <a:gd name="connsiteY0" fmla="*/ 0 h 5137507"/>
              <a:gd name="connsiteX1" fmla="*/ 285672 w 1055493"/>
              <a:gd name="connsiteY1" fmla="*/ 5137507 h 5137507"/>
              <a:gd name="connsiteX2" fmla="*/ 0 w 1055493"/>
              <a:gd name="connsiteY2" fmla="*/ 5137507 h 5137507"/>
              <a:gd name="connsiteX3" fmla="*/ 319549 w 1055493"/>
              <a:gd name="connsiteY3" fmla="*/ 0 h 5137507"/>
              <a:gd name="connsiteX0" fmla="*/ 319549 w 1055493"/>
              <a:gd name="connsiteY0" fmla="*/ 0 h 5155297"/>
              <a:gd name="connsiteX1" fmla="*/ 285672 w 1055493"/>
              <a:gd name="connsiteY1" fmla="*/ 5155297 h 5155297"/>
              <a:gd name="connsiteX2" fmla="*/ 0 w 1055493"/>
              <a:gd name="connsiteY2" fmla="*/ 5155297 h 5155297"/>
              <a:gd name="connsiteX3" fmla="*/ 319549 w 1055493"/>
              <a:gd name="connsiteY3" fmla="*/ 0 h 5155297"/>
              <a:gd name="connsiteX0" fmla="*/ 319549 w 1054135"/>
              <a:gd name="connsiteY0" fmla="*/ 0 h 5155297"/>
              <a:gd name="connsiteX1" fmla="*/ 285672 w 1054135"/>
              <a:gd name="connsiteY1" fmla="*/ 5155297 h 5155297"/>
              <a:gd name="connsiteX2" fmla="*/ 0 w 1054135"/>
              <a:gd name="connsiteY2" fmla="*/ 5155297 h 5155297"/>
              <a:gd name="connsiteX3" fmla="*/ 319549 w 1054135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4686 w 1035467"/>
              <a:gd name="connsiteY0" fmla="*/ 0 h 5160160"/>
              <a:gd name="connsiteX1" fmla="*/ 285672 w 1035467"/>
              <a:gd name="connsiteY1" fmla="*/ 5160160 h 5160160"/>
              <a:gd name="connsiteX2" fmla="*/ 0 w 1035467"/>
              <a:gd name="connsiteY2" fmla="*/ 5160160 h 5160160"/>
              <a:gd name="connsiteX3" fmla="*/ 314686 w 1035467"/>
              <a:gd name="connsiteY3" fmla="*/ 0 h 5160160"/>
              <a:gd name="connsiteX0" fmla="*/ 314686 w 1042817"/>
              <a:gd name="connsiteY0" fmla="*/ 0 h 5160160"/>
              <a:gd name="connsiteX1" fmla="*/ 285672 w 1042817"/>
              <a:gd name="connsiteY1" fmla="*/ 5160160 h 5160160"/>
              <a:gd name="connsiteX2" fmla="*/ 0 w 1042817"/>
              <a:gd name="connsiteY2" fmla="*/ 5160160 h 5160160"/>
              <a:gd name="connsiteX3" fmla="*/ 314686 w 1042817"/>
              <a:gd name="connsiteY3" fmla="*/ 0 h 5160160"/>
              <a:gd name="connsiteX0" fmla="*/ 291826 w 1031317"/>
              <a:gd name="connsiteY0" fmla="*/ 0 h 5153629"/>
              <a:gd name="connsiteX1" fmla="*/ 285672 w 1031317"/>
              <a:gd name="connsiteY1" fmla="*/ 5153629 h 5153629"/>
              <a:gd name="connsiteX2" fmla="*/ 0 w 1031317"/>
              <a:gd name="connsiteY2" fmla="*/ 5153629 h 5153629"/>
              <a:gd name="connsiteX3" fmla="*/ 291826 w 1031317"/>
              <a:gd name="connsiteY3" fmla="*/ 0 h 5153629"/>
              <a:gd name="connsiteX0" fmla="*/ 291826 w 1067180"/>
              <a:gd name="connsiteY0" fmla="*/ 0 h 5153629"/>
              <a:gd name="connsiteX1" fmla="*/ 285672 w 1067180"/>
              <a:gd name="connsiteY1" fmla="*/ 5153629 h 5153629"/>
              <a:gd name="connsiteX2" fmla="*/ 0 w 1067180"/>
              <a:gd name="connsiteY2" fmla="*/ 5153629 h 5153629"/>
              <a:gd name="connsiteX3" fmla="*/ 291826 w 1067180"/>
              <a:gd name="connsiteY3" fmla="*/ 0 h 5153629"/>
              <a:gd name="connsiteX0" fmla="*/ 291826 w 1067180"/>
              <a:gd name="connsiteY0" fmla="*/ 0 h 5153629"/>
              <a:gd name="connsiteX1" fmla="*/ 285672 w 1067180"/>
              <a:gd name="connsiteY1" fmla="*/ 5153629 h 5153629"/>
              <a:gd name="connsiteX2" fmla="*/ 0 w 1067180"/>
              <a:gd name="connsiteY2" fmla="*/ 5153629 h 5153629"/>
              <a:gd name="connsiteX3" fmla="*/ 291826 w 1067180"/>
              <a:gd name="connsiteY3" fmla="*/ 0 h 5153629"/>
              <a:gd name="connsiteX0" fmla="*/ 288560 w 1065497"/>
              <a:gd name="connsiteY0" fmla="*/ 0 h 5147098"/>
              <a:gd name="connsiteX1" fmla="*/ 285672 w 1065497"/>
              <a:gd name="connsiteY1" fmla="*/ 5147098 h 5147098"/>
              <a:gd name="connsiteX2" fmla="*/ 0 w 1065497"/>
              <a:gd name="connsiteY2" fmla="*/ 5147098 h 5147098"/>
              <a:gd name="connsiteX3" fmla="*/ 288560 w 1065497"/>
              <a:gd name="connsiteY3" fmla="*/ 0 h 5147098"/>
              <a:gd name="connsiteX0" fmla="*/ 288560 w 1096906"/>
              <a:gd name="connsiteY0" fmla="*/ 0 h 5147098"/>
              <a:gd name="connsiteX1" fmla="*/ 285672 w 1096906"/>
              <a:gd name="connsiteY1" fmla="*/ 5147098 h 5147098"/>
              <a:gd name="connsiteX2" fmla="*/ 0 w 1096906"/>
              <a:gd name="connsiteY2" fmla="*/ 5147098 h 5147098"/>
              <a:gd name="connsiteX3" fmla="*/ 288560 w 1096906"/>
              <a:gd name="connsiteY3" fmla="*/ 0 h 5147098"/>
              <a:gd name="connsiteX0" fmla="*/ 288560 w 1096906"/>
              <a:gd name="connsiteY0" fmla="*/ 0 h 5147098"/>
              <a:gd name="connsiteX1" fmla="*/ 285672 w 1096906"/>
              <a:gd name="connsiteY1" fmla="*/ 5147098 h 5147098"/>
              <a:gd name="connsiteX2" fmla="*/ 0 w 1096906"/>
              <a:gd name="connsiteY2" fmla="*/ 5147098 h 5147098"/>
              <a:gd name="connsiteX3" fmla="*/ 288560 w 1096906"/>
              <a:gd name="connsiteY3" fmla="*/ 0 h 5147098"/>
              <a:gd name="connsiteX0" fmla="*/ 204061 w 1053504"/>
              <a:gd name="connsiteY0" fmla="*/ 0 h 5147098"/>
              <a:gd name="connsiteX1" fmla="*/ 285672 w 1053504"/>
              <a:gd name="connsiteY1" fmla="*/ 5147098 h 5147098"/>
              <a:gd name="connsiteX2" fmla="*/ 0 w 1053504"/>
              <a:gd name="connsiteY2" fmla="*/ 5147098 h 5147098"/>
              <a:gd name="connsiteX3" fmla="*/ 204061 w 1053504"/>
              <a:gd name="connsiteY3" fmla="*/ 0 h 5147098"/>
              <a:gd name="connsiteX0" fmla="*/ 242161 w 1091604"/>
              <a:gd name="connsiteY0" fmla="*/ 0 h 5147098"/>
              <a:gd name="connsiteX1" fmla="*/ 323772 w 1091604"/>
              <a:gd name="connsiteY1" fmla="*/ 5147098 h 5147098"/>
              <a:gd name="connsiteX2" fmla="*/ 0 w 1091604"/>
              <a:gd name="connsiteY2" fmla="*/ 5147098 h 5147098"/>
              <a:gd name="connsiteX3" fmla="*/ 242161 w 1091604"/>
              <a:gd name="connsiteY3" fmla="*/ 0 h 5147098"/>
              <a:gd name="connsiteX0" fmla="*/ 242161 w 1091604"/>
              <a:gd name="connsiteY0" fmla="*/ 0 h 5147098"/>
              <a:gd name="connsiteX1" fmla="*/ 323772 w 1091604"/>
              <a:gd name="connsiteY1" fmla="*/ 5147098 h 5147098"/>
              <a:gd name="connsiteX2" fmla="*/ 0 w 1091604"/>
              <a:gd name="connsiteY2" fmla="*/ 5147098 h 5147098"/>
              <a:gd name="connsiteX3" fmla="*/ 242161 w 1091604"/>
              <a:gd name="connsiteY3" fmla="*/ 0 h 5147098"/>
              <a:gd name="connsiteX0" fmla="*/ 242161 w 1091604"/>
              <a:gd name="connsiteY0" fmla="*/ 0 h 5147098"/>
              <a:gd name="connsiteX1" fmla="*/ 323772 w 1091604"/>
              <a:gd name="connsiteY1" fmla="*/ 5147098 h 5147098"/>
              <a:gd name="connsiteX2" fmla="*/ 0 w 1091604"/>
              <a:gd name="connsiteY2" fmla="*/ 5147098 h 5147098"/>
              <a:gd name="connsiteX3" fmla="*/ 242161 w 1091604"/>
              <a:gd name="connsiteY3" fmla="*/ 0 h 5147098"/>
              <a:gd name="connsiteX0" fmla="*/ 346963 w 1145801"/>
              <a:gd name="connsiteY0" fmla="*/ 0 h 5154958"/>
              <a:gd name="connsiteX1" fmla="*/ 323772 w 1145801"/>
              <a:gd name="connsiteY1" fmla="*/ 5154958 h 5154958"/>
              <a:gd name="connsiteX2" fmla="*/ 0 w 1145801"/>
              <a:gd name="connsiteY2" fmla="*/ 5154958 h 5154958"/>
              <a:gd name="connsiteX3" fmla="*/ 346963 w 1145801"/>
              <a:gd name="connsiteY3" fmla="*/ 0 h 515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801" h="5154958">
                <a:moveTo>
                  <a:pt x="346963" y="0"/>
                </a:moveTo>
                <a:cubicBezTo>
                  <a:pt x="1503833" y="1879282"/>
                  <a:pt x="1323265" y="3584062"/>
                  <a:pt x="323772" y="5154958"/>
                </a:cubicBezTo>
                <a:lnTo>
                  <a:pt x="0" y="5154958"/>
                </a:lnTo>
                <a:cubicBezTo>
                  <a:pt x="1140463" y="3599315"/>
                  <a:pt x="1290903" y="1893588"/>
                  <a:pt x="346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61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32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79717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1940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48458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2"/>
            <a:ext cx="10515465" cy="6868601"/>
          </a:xfrm>
          <a:custGeom>
            <a:avLst/>
            <a:gdLst>
              <a:gd name="connsiteX0" fmla="*/ 0 w 8244408"/>
              <a:gd name="connsiteY0" fmla="*/ 0 h 5143500"/>
              <a:gd name="connsiteX1" fmla="*/ 8244408 w 8244408"/>
              <a:gd name="connsiteY1" fmla="*/ 0 h 5143500"/>
              <a:gd name="connsiteX2" fmla="*/ 8244408 w 8244408"/>
              <a:gd name="connsiteY2" fmla="*/ 5143500 h 5143500"/>
              <a:gd name="connsiteX3" fmla="*/ 0 w 8244408"/>
              <a:gd name="connsiteY3" fmla="*/ 5143500 h 5143500"/>
              <a:gd name="connsiteX4" fmla="*/ 0 w 8244408"/>
              <a:gd name="connsiteY4" fmla="*/ 0 h 5143500"/>
              <a:gd name="connsiteX0" fmla="*/ 0 w 8244408"/>
              <a:gd name="connsiteY0" fmla="*/ 0 h 5143500"/>
              <a:gd name="connsiteX1" fmla="*/ 5779504 w 8244408"/>
              <a:gd name="connsiteY1" fmla="*/ 0 h 5143500"/>
              <a:gd name="connsiteX2" fmla="*/ 8244408 w 8244408"/>
              <a:gd name="connsiteY2" fmla="*/ 5143500 h 5143500"/>
              <a:gd name="connsiteX3" fmla="*/ 0 w 8244408"/>
              <a:gd name="connsiteY3" fmla="*/ 5143500 h 5143500"/>
              <a:gd name="connsiteX4" fmla="*/ 0 w 8244408"/>
              <a:gd name="connsiteY4" fmla="*/ 0 h 5143500"/>
              <a:gd name="connsiteX0" fmla="*/ 0 w 8069479"/>
              <a:gd name="connsiteY0" fmla="*/ 0 h 5143500"/>
              <a:gd name="connsiteX1" fmla="*/ 5779504 w 8069479"/>
              <a:gd name="connsiteY1" fmla="*/ 0 h 5143500"/>
              <a:gd name="connsiteX2" fmla="*/ 8069479 w 8069479"/>
              <a:gd name="connsiteY2" fmla="*/ 5143500 h 5143500"/>
              <a:gd name="connsiteX3" fmla="*/ 0 w 8069479"/>
              <a:gd name="connsiteY3" fmla="*/ 5143500 h 5143500"/>
              <a:gd name="connsiteX4" fmla="*/ 0 w 8069479"/>
              <a:gd name="connsiteY4" fmla="*/ 0 h 5143500"/>
              <a:gd name="connsiteX0" fmla="*/ 0 w 8013820"/>
              <a:gd name="connsiteY0" fmla="*/ 0 h 5143500"/>
              <a:gd name="connsiteX1" fmla="*/ 5779504 w 8013820"/>
              <a:gd name="connsiteY1" fmla="*/ 0 h 5143500"/>
              <a:gd name="connsiteX2" fmla="*/ 8013820 w 8013820"/>
              <a:gd name="connsiteY2" fmla="*/ 5143500 h 5143500"/>
              <a:gd name="connsiteX3" fmla="*/ 0 w 8013820"/>
              <a:gd name="connsiteY3" fmla="*/ 5143500 h 5143500"/>
              <a:gd name="connsiteX4" fmla="*/ 0 w 8013820"/>
              <a:gd name="connsiteY4" fmla="*/ 0 h 5143500"/>
              <a:gd name="connsiteX0" fmla="*/ 0 w 7966112"/>
              <a:gd name="connsiteY0" fmla="*/ 0 h 5143500"/>
              <a:gd name="connsiteX1" fmla="*/ 5779504 w 7966112"/>
              <a:gd name="connsiteY1" fmla="*/ 0 h 5143500"/>
              <a:gd name="connsiteX2" fmla="*/ 7966112 w 7966112"/>
              <a:gd name="connsiteY2" fmla="*/ 5143500 h 5143500"/>
              <a:gd name="connsiteX3" fmla="*/ 0 w 7966112"/>
              <a:gd name="connsiteY3" fmla="*/ 5143500 h 5143500"/>
              <a:gd name="connsiteX4" fmla="*/ 0 w 7966112"/>
              <a:gd name="connsiteY4" fmla="*/ 0 h 5143500"/>
              <a:gd name="connsiteX0" fmla="*/ 0 w 7942258"/>
              <a:gd name="connsiteY0" fmla="*/ 0 h 5143500"/>
              <a:gd name="connsiteX1" fmla="*/ 5779504 w 7942258"/>
              <a:gd name="connsiteY1" fmla="*/ 0 h 5143500"/>
              <a:gd name="connsiteX2" fmla="*/ 7942258 w 7942258"/>
              <a:gd name="connsiteY2" fmla="*/ 5143500 h 5143500"/>
              <a:gd name="connsiteX3" fmla="*/ 0 w 7942258"/>
              <a:gd name="connsiteY3" fmla="*/ 5143500 h 5143500"/>
              <a:gd name="connsiteX4" fmla="*/ 0 w 7942258"/>
              <a:gd name="connsiteY4" fmla="*/ 0 h 5143500"/>
              <a:gd name="connsiteX0" fmla="*/ 0 w 7886599"/>
              <a:gd name="connsiteY0" fmla="*/ 0 h 5151451"/>
              <a:gd name="connsiteX1" fmla="*/ 5779504 w 7886599"/>
              <a:gd name="connsiteY1" fmla="*/ 0 h 5151451"/>
              <a:gd name="connsiteX2" fmla="*/ 7886599 w 7886599"/>
              <a:gd name="connsiteY2" fmla="*/ 5151451 h 5151451"/>
              <a:gd name="connsiteX3" fmla="*/ 0 w 7886599"/>
              <a:gd name="connsiteY3" fmla="*/ 5143500 h 5151451"/>
              <a:gd name="connsiteX4" fmla="*/ 0 w 7886599"/>
              <a:gd name="connsiteY4" fmla="*/ 0 h 515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599" h="5151451">
                <a:moveTo>
                  <a:pt x="0" y="0"/>
                </a:moveTo>
                <a:lnTo>
                  <a:pt x="5779504" y="0"/>
                </a:lnTo>
                <a:lnTo>
                  <a:pt x="7886599" y="5151451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164638"/>
            <a:ext cx="115686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932724"/>
            <a:ext cx="1156860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15959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0431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68517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5662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27722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89781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51841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7589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548680"/>
            <a:ext cx="3552395" cy="35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768227" y="695936"/>
            <a:ext cx="3263552" cy="2216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13" y="3185733"/>
            <a:ext cx="3552395" cy="35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112224" y="3332989"/>
            <a:ext cx="3263552" cy="2216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10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1030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6911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97" y="1630696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88290" y="1814893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3765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373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78458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7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800" y="1316766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311696" y="5682851"/>
            <a:ext cx="11568608" cy="722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13788" y="1873325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5579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54400" y="627275"/>
            <a:ext cx="3360000" cy="3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94441" y="4089361"/>
            <a:ext cx="221996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812478" y="1773171"/>
            <a:ext cx="2219799" cy="2214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1978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373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78458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19403" y="1508787"/>
            <a:ext cx="5376597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19403" y="4389108"/>
            <a:ext cx="5376597" cy="1920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3095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80000" y="480001"/>
            <a:ext cx="3600000" cy="589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103632" y="480001"/>
            <a:ext cx="3600000" cy="589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91816" y="480001"/>
            <a:ext cx="3600000" cy="5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6865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59896" y="2492896"/>
            <a:ext cx="1872208" cy="1872208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166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772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67857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468896"/>
            <a:ext cx="2976000" cy="38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44000" y="2468896"/>
            <a:ext cx="2976000" cy="38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216000" y="2468896"/>
            <a:ext cx="2976000" cy="38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72000" y="2468896"/>
            <a:ext cx="2976000" cy="384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18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10731" y="0"/>
            <a:ext cx="30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44000" y="931705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10731" y="3438143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63172" y="932724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439161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0139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2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51281" y="1699523"/>
            <a:ext cx="2649569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00220" y="1699523"/>
            <a:ext cx="2342984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842831" y="1699523"/>
            <a:ext cx="2342984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851281" y="3952861"/>
            <a:ext cx="2649569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500220" y="3952861"/>
            <a:ext cx="2342984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842831" y="3952861"/>
            <a:ext cx="2342984" cy="22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1696861"/>
            <a:ext cx="4859363" cy="4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6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7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580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 latinLnBrk="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 latinLnBrk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 latinLnBrk="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67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 latinLnBrk="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 latinLnBrk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 latinLnBrk="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53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 latinLnBrk="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 latinLnBrk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 latinLnBrk="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77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 latinLnBrk="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 latinLnBrk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 latinLnBrk="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11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 latinLnBrk="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 latinLnBrk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 latinLnBrk="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17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 latinLnBrk="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 latinLnBrk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 latinLnBrk="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8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11/28/2018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7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 latinLnBrk="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 latinLnBrk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 latinLnBrk="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38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 latinLnBrk="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 latinLnBrk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 latinLnBrk="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23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 latinLnBrk="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 latinLnBrk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 latinLnBrk="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03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 latinLnBrk="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 latinLnBrk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 latinLnBrk="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96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86" latinLnBrk="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11/28/2018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 latinLnBrk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 latinLnBrk="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 latinLnBrk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75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2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413A6664-83E5-4487-B534-989C9B886DA9}"/>
              </a:ext>
            </a:extLst>
          </p:cNvPr>
          <p:cNvSpPr/>
          <p:nvPr userDrawn="1"/>
        </p:nvSpPr>
        <p:spPr>
          <a:xfrm>
            <a:off x="0" y="3952112"/>
            <a:ext cx="12192000" cy="2905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 latinLnBrk="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5" name="Rounded Rectangle 3">
            <a:extLst>
              <a:ext uri="{FF2B5EF4-FFF2-40B4-BE49-F238E27FC236}">
                <a16:creationId xmlns="" xmlns:a16="http://schemas.microsoft.com/office/drawing/2014/main" id="{D0A8E277-D47A-4CA2-B364-4F48F87985A9}"/>
              </a:ext>
            </a:extLst>
          </p:cNvPr>
          <p:cNvSpPr/>
          <p:nvPr userDrawn="1"/>
        </p:nvSpPr>
        <p:spPr>
          <a:xfrm>
            <a:off x="7723677" y="1530986"/>
            <a:ext cx="2780705" cy="2263469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 latinLnBrk="0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36" name="Trapezoid 18">
            <a:extLst>
              <a:ext uri="{FF2B5EF4-FFF2-40B4-BE49-F238E27FC236}">
                <a16:creationId xmlns="" xmlns:a16="http://schemas.microsoft.com/office/drawing/2014/main" id="{E5026CD6-24EE-46BC-860C-5C52904E9C7E}"/>
              </a:ext>
            </a:extLst>
          </p:cNvPr>
          <p:cNvSpPr/>
          <p:nvPr userDrawn="1"/>
        </p:nvSpPr>
        <p:spPr>
          <a:xfrm rot="10800000">
            <a:off x="1518939" y="4358056"/>
            <a:ext cx="3392680" cy="1877283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 latinLnBrk="0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37" name="그림 개체 틀 2">
            <a:extLst>
              <a:ext uri="{FF2B5EF4-FFF2-40B4-BE49-F238E27FC236}">
                <a16:creationId xmlns=""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19703" y="1604299"/>
            <a:ext cx="2582979" cy="152715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2">
            <a:extLst>
              <a:ext uri="{FF2B5EF4-FFF2-40B4-BE49-F238E27FC236}">
                <a16:creationId xmlns="" xmlns:a16="http://schemas.microsoft.com/office/drawing/2014/main" id="{242FF9A1-C321-419F-80C3-AFB36D2C5F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60509" y="4443714"/>
            <a:ext cx="2509540" cy="153036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767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655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2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C16816E-120B-4EE4-BA99-A3865910D1F9}"/>
              </a:ext>
            </a:extLst>
          </p:cNvPr>
          <p:cNvSpPr/>
          <p:nvPr userDrawn="1"/>
        </p:nvSpPr>
        <p:spPr>
          <a:xfrm>
            <a:off x="0" y="1711853"/>
            <a:ext cx="12192000" cy="2225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 latinLnBrk="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8" name="그림 개체 틀 2">
            <a:extLst>
              <a:ext uri="{FF2B5EF4-FFF2-40B4-BE49-F238E27FC236}">
                <a16:creationId xmlns="" xmlns:a16="http://schemas.microsoft.com/office/drawing/2014/main" id="{2F3F27EA-37A2-43EE-80BC-136B20FA7D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503" y="1858386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="" xmlns:a16="http://schemas.microsoft.com/office/drawing/2014/main" id="{D061F51E-0F7D-43E2-BFE9-8084F70025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5221" y="1858386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="" xmlns:a16="http://schemas.microsoft.com/office/drawing/2014/main" id="{676CAC46-D06D-41EF-93D2-88C4B28D18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45639" y="1858386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1" name="그룹 2">
            <a:extLst>
              <a:ext uri="{FF2B5EF4-FFF2-40B4-BE49-F238E27FC236}">
                <a16:creationId xmlns="" xmlns:a16="http://schemas.microsoft.com/office/drawing/2014/main" id="{683784F2-CEBF-4D2D-AED0-CC5F6B943072}"/>
              </a:ext>
            </a:extLst>
          </p:cNvPr>
          <p:cNvGrpSpPr/>
          <p:nvPr userDrawn="1"/>
        </p:nvGrpSpPr>
        <p:grpSpPr>
          <a:xfrm>
            <a:off x="4354503" y="3657845"/>
            <a:ext cx="2077328" cy="936104"/>
            <a:chOff x="4446036" y="3296029"/>
            <a:chExt cx="1852059" cy="936104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5A1725A5-C318-4F03-8A70-9C8194C0D119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 latinLnBrk="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99125EB3-BF8C-46D5-BF53-C2D95A660A41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 latinLnBrk="0"/>
              <a:endParaRPr lang="ko-KR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그룹 3">
            <a:extLst>
              <a:ext uri="{FF2B5EF4-FFF2-40B4-BE49-F238E27FC236}">
                <a16:creationId xmlns="" xmlns:a16="http://schemas.microsoft.com/office/drawing/2014/main" id="{3E4851FF-0276-4DB9-9D79-C6FD78B81B2B}"/>
              </a:ext>
            </a:extLst>
          </p:cNvPr>
          <p:cNvGrpSpPr/>
          <p:nvPr userDrawn="1"/>
        </p:nvGrpSpPr>
        <p:grpSpPr>
          <a:xfrm>
            <a:off x="6845221" y="3657845"/>
            <a:ext cx="2077328" cy="936104"/>
            <a:chOff x="7046603" y="3303644"/>
            <a:chExt cx="1852059" cy="936104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ED1F80E7-4123-4268-A5C6-70DE48640135}"/>
                </a:ext>
              </a:extLst>
            </p:cNvPr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 latinLnBrk="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8EF39642-9393-4A9C-894C-DBF916DA9CFC}"/>
                </a:ext>
              </a:extLst>
            </p:cNvPr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 latinLnBrk="0"/>
              <a:endParaRPr lang="ko-KR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그룹 4">
            <a:extLst>
              <a:ext uri="{FF2B5EF4-FFF2-40B4-BE49-F238E27FC236}">
                <a16:creationId xmlns="" xmlns:a16="http://schemas.microsoft.com/office/drawing/2014/main" id="{CF3D58A7-D9A0-46D6-A473-550BA988535F}"/>
              </a:ext>
            </a:extLst>
          </p:cNvPr>
          <p:cNvGrpSpPr/>
          <p:nvPr userDrawn="1"/>
        </p:nvGrpSpPr>
        <p:grpSpPr>
          <a:xfrm>
            <a:off x="9345639" y="3657845"/>
            <a:ext cx="2077328" cy="936104"/>
            <a:chOff x="9446869" y="3311259"/>
            <a:chExt cx="1852059" cy="936104"/>
          </a:xfrm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A897FC37-915A-4007-ABB4-E2D5A1F7A924}"/>
                </a:ext>
              </a:extLst>
            </p:cNvPr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 latinLnBrk="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704EC1E1-8DDF-4F6D-8F2A-3AB6E4F2E23B}"/>
                </a:ext>
              </a:extLst>
            </p:cNvPr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 latinLnBrk="0"/>
              <a:endParaRPr lang="ko-KR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D53399F-4B30-4CD5-AF8B-0759923C1817}"/>
              </a:ext>
            </a:extLst>
          </p:cNvPr>
          <p:cNvSpPr/>
          <p:nvPr userDrawn="1"/>
        </p:nvSpPr>
        <p:spPr>
          <a:xfrm>
            <a:off x="0" y="151487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 latinLnBrk="0"/>
            <a:endParaRPr lang="ko-KR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227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872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06837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143115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84887" y="3207934"/>
            <a:ext cx="5364000" cy="3145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870137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603140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4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=""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88224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=""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4" y="244100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5744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=""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6"/>
            <a:ext cx="6379791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480617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440" userDrawn="1">
          <p15:clr>
            <a:srgbClr val="FBAE40"/>
          </p15:clr>
        </p15:guide>
        <p15:guide id="2" pos="3413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21">
            <a:extLst>
              <a:ext uri="{FF2B5EF4-FFF2-40B4-BE49-F238E27FC236}">
                <a16:creationId xmlns="" xmlns:a16="http://schemas.microsoft.com/office/drawing/2014/main" id="{5E2EB29C-531A-426D-8D92-913DE5F35C8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2314" y="181904"/>
            <a:ext cx="6998756" cy="6471290"/>
          </a:xfrm>
          <a:custGeom>
            <a:avLst/>
            <a:gdLst>
              <a:gd name="connsiteX0" fmla="*/ 4043260 w 6998756"/>
              <a:gd name="connsiteY0" fmla="*/ 5264682 h 6471290"/>
              <a:gd name="connsiteX1" fmla="*/ 4031821 w 6998756"/>
              <a:gd name="connsiteY1" fmla="*/ 5270785 h 6471290"/>
              <a:gd name="connsiteX2" fmla="*/ 4032292 w 6998756"/>
              <a:gd name="connsiteY2" fmla="*/ 5276701 h 6471290"/>
              <a:gd name="connsiteX3" fmla="*/ 4034244 w 6998756"/>
              <a:gd name="connsiteY3" fmla="*/ 5274954 h 6471290"/>
              <a:gd name="connsiteX4" fmla="*/ 4177955 w 6998756"/>
              <a:gd name="connsiteY4" fmla="*/ 5062815 h 6471290"/>
              <a:gd name="connsiteX5" fmla="*/ 4151119 w 6998756"/>
              <a:gd name="connsiteY5" fmla="*/ 5091007 h 6471290"/>
              <a:gd name="connsiteX6" fmla="*/ 4049761 w 6998756"/>
              <a:gd name="connsiteY6" fmla="*/ 5170256 h 6471290"/>
              <a:gd name="connsiteX7" fmla="*/ 4024029 w 6998756"/>
              <a:gd name="connsiteY7" fmla="*/ 5177366 h 6471290"/>
              <a:gd name="connsiteX8" fmla="*/ 4022926 w 6998756"/>
              <a:gd name="connsiteY8" fmla="*/ 5198446 h 6471290"/>
              <a:gd name="connsiteX9" fmla="*/ 4060897 w 6998756"/>
              <a:gd name="connsiteY9" fmla="*/ 5230028 h 6471290"/>
              <a:gd name="connsiteX10" fmla="*/ 4066183 w 6998756"/>
              <a:gd name="connsiteY10" fmla="*/ 5238570 h 6471290"/>
              <a:gd name="connsiteX11" fmla="*/ 4079684 w 6998756"/>
              <a:gd name="connsiteY11" fmla="*/ 5223190 h 6471290"/>
              <a:gd name="connsiteX12" fmla="*/ 4095970 w 6998756"/>
              <a:gd name="connsiteY12" fmla="*/ 5187245 h 6471290"/>
              <a:gd name="connsiteX13" fmla="*/ 4182101 w 6998756"/>
              <a:gd name="connsiteY13" fmla="*/ 5109429 h 6471290"/>
              <a:gd name="connsiteX14" fmla="*/ 4237020 w 6998756"/>
              <a:gd name="connsiteY14" fmla="*/ 5063016 h 6471290"/>
              <a:gd name="connsiteX15" fmla="*/ 4212822 w 6998756"/>
              <a:gd name="connsiteY15" fmla="*/ 5065367 h 6471290"/>
              <a:gd name="connsiteX16" fmla="*/ 4177955 w 6998756"/>
              <a:gd name="connsiteY16" fmla="*/ 5062815 h 6471290"/>
              <a:gd name="connsiteX17" fmla="*/ 5215197 w 6998756"/>
              <a:gd name="connsiteY17" fmla="*/ 4051921 h 6471290"/>
              <a:gd name="connsiteX18" fmla="*/ 5209287 w 6998756"/>
              <a:gd name="connsiteY18" fmla="*/ 4054961 h 6471290"/>
              <a:gd name="connsiteX19" fmla="*/ 5077055 w 6998756"/>
              <a:gd name="connsiteY19" fmla="*/ 4196673 h 6471290"/>
              <a:gd name="connsiteX20" fmla="*/ 5001206 w 6998756"/>
              <a:gd name="connsiteY20" fmla="*/ 4273031 h 6471290"/>
              <a:gd name="connsiteX21" fmla="*/ 4886981 w 6998756"/>
              <a:gd name="connsiteY21" fmla="*/ 4355836 h 6471290"/>
              <a:gd name="connsiteX22" fmla="*/ 4737493 w 6998756"/>
              <a:gd name="connsiteY22" fmla="*/ 4466390 h 6471290"/>
              <a:gd name="connsiteX23" fmla="*/ 4675172 w 6998756"/>
              <a:gd name="connsiteY23" fmla="*/ 4526545 h 6471290"/>
              <a:gd name="connsiteX24" fmla="*/ 4419003 w 6998756"/>
              <a:gd name="connsiteY24" fmla="*/ 4737211 h 6471290"/>
              <a:gd name="connsiteX25" fmla="*/ 4405257 w 6998756"/>
              <a:gd name="connsiteY25" fmla="*/ 4757629 h 6471290"/>
              <a:gd name="connsiteX26" fmla="*/ 4375773 w 6998756"/>
              <a:gd name="connsiteY26" fmla="*/ 4836413 h 6471290"/>
              <a:gd name="connsiteX27" fmla="*/ 4253140 w 6998756"/>
              <a:gd name="connsiteY27" fmla="*/ 4999107 h 6471290"/>
              <a:gd name="connsiteX28" fmla="*/ 4258591 w 6998756"/>
              <a:gd name="connsiteY28" fmla="*/ 5043850 h 6471290"/>
              <a:gd name="connsiteX29" fmla="*/ 4255556 w 6998756"/>
              <a:gd name="connsiteY29" fmla="*/ 5047350 h 6471290"/>
              <a:gd name="connsiteX30" fmla="*/ 4264823 w 6998756"/>
              <a:gd name="connsiteY30" fmla="*/ 5039519 h 6471290"/>
              <a:gd name="connsiteX31" fmla="*/ 4376726 w 6998756"/>
              <a:gd name="connsiteY31" fmla="*/ 4911330 h 6471290"/>
              <a:gd name="connsiteX32" fmla="*/ 4495294 w 6998756"/>
              <a:gd name="connsiteY32" fmla="*/ 4847795 h 6471290"/>
              <a:gd name="connsiteX33" fmla="*/ 4572211 w 6998756"/>
              <a:gd name="connsiteY33" fmla="*/ 4710384 h 6471290"/>
              <a:gd name="connsiteX34" fmla="*/ 4769783 w 6998756"/>
              <a:gd name="connsiteY34" fmla="*/ 4525049 h 6471290"/>
              <a:gd name="connsiteX35" fmla="*/ 4934059 w 6998756"/>
              <a:gd name="connsiteY35" fmla="*/ 4328278 h 6471290"/>
              <a:gd name="connsiteX36" fmla="*/ 4982961 w 6998756"/>
              <a:gd name="connsiteY36" fmla="*/ 4337626 h 6471290"/>
              <a:gd name="connsiteX37" fmla="*/ 5112069 w 6998756"/>
              <a:gd name="connsiteY37" fmla="*/ 4191493 h 6471290"/>
              <a:gd name="connsiteX38" fmla="*/ 1421611 w 6998756"/>
              <a:gd name="connsiteY38" fmla="*/ 2211251 h 6471290"/>
              <a:gd name="connsiteX39" fmla="*/ 1365366 w 6998756"/>
              <a:gd name="connsiteY39" fmla="*/ 2295734 h 6471290"/>
              <a:gd name="connsiteX40" fmla="*/ 1342943 w 6998756"/>
              <a:gd name="connsiteY40" fmla="*/ 2329145 h 6471290"/>
              <a:gd name="connsiteX41" fmla="*/ 1346081 w 6998756"/>
              <a:gd name="connsiteY41" fmla="*/ 2326178 h 6471290"/>
              <a:gd name="connsiteX42" fmla="*/ 1416062 w 6998756"/>
              <a:gd name="connsiteY42" fmla="*/ 2254923 h 6471290"/>
              <a:gd name="connsiteX43" fmla="*/ 1424962 w 6998756"/>
              <a:gd name="connsiteY43" fmla="*/ 2226134 h 6471290"/>
              <a:gd name="connsiteX44" fmla="*/ 1507160 w 6998756"/>
              <a:gd name="connsiteY44" fmla="*/ 2090249 h 6471290"/>
              <a:gd name="connsiteX45" fmla="*/ 1456732 w 6998756"/>
              <a:gd name="connsiteY45" fmla="*/ 2158498 h 6471290"/>
              <a:gd name="connsiteX46" fmla="*/ 1438688 w 6998756"/>
              <a:gd name="connsiteY46" fmla="*/ 2185602 h 6471290"/>
              <a:gd name="connsiteX47" fmla="*/ 1453739 w 6998756"/>
              <a:gd name="connsiteY47" fmla="*/ 2174973 h 6471290"/>
              <a:gd name="connsiteX48" fmla="*/ 1497217 w 6998756"/>
              <a:gd name="connsiteY48" fmla="*/ 2133545 h 6471290"/>
              <a:gd name="connsiteX49" fmla="*/ 1506065 w 6998756"/>
              <a:gd name="connsiteY49" fmla="*/ 2103875 h 6471290"/>
              <a:gd name="connsiteX50" fmla="*/ 2705909 w 6998756"/>
              <a:gd name="connsiteY50" fmla="*/ 892212 h 6471290"/>
              <a:gd name="connsiteX51" fmla="*/ 2531391 w 6998756"/>
              <a:gd name="connsiteY51" fmla="*/ 1067958 h 6471290"/>
              <a:gd name="connsiteX52" fmla="*/ 2527236 w 6998756"/>
              <a:gd name="connsiteY52" fmla="*/ 1071711 h 6471290"/>
              <a:gd name="connsiteX53" fmla="*/ 2540897 w 6998756"/>
              <a:gd name="connsiteY53" fmla="*/ 1082319 h 6471290"/>
              <a:gd name="connsiteX54" fmla="*/ 2608179 w 6998756"/>
              <a:gd name="connsiteY54" fmla="*/ 1057301 h 6471290"/>
              <a:gd name="connsiteX55" fmla="*/ 2608400 w 6998756"/>
              <a:gd name="connsiteY55" fmla="*/ 1053087 h 6471290"/>
              <a:gd name="connsiteX56" fmla="*/ 2661800 w 6998756"/>
              <a:gd name="connsiteY56" fmla="*/ 970335 h 6471290"/>
              <a:gd name="connsiteX57" fmla="*/ 2701077 w 6998756"/>
              <a:gd name="connsiteY57" fmla="*/ 926778 h 6471290"/>
              <a:gd name="connsiteX58" fmla="*/ 2690340 w 6998756"/>
              <a:gd name="connsiteY58" fmla="*/ 932395 h 6471290"/>
              <a:gd name="connsiteX59" fmla="*/ 2681987 w 6998756"/>
              <a:gd name="connsiteY59" fmla="*/ 941132 h 6471290"/>
              <a:gd name="connsiteX60" fmla="*/ 2692947 w 6998756"/>
              <a:gd name="connsiteY60" fmla="*/ 909186 h 6471290"/>
              <a:gd name="connsiteX61" fmla="*/ 2705909 w 6998756"/>
              <a:gd name="connsiteY61" fmla="*/ 892212 h 6471290"/>
              <a:gd name="connsiteX62" fmla="*/ 4540121 w 6998756"/>
              <a:gd name="connsiteY62" fmla="*/ 0 h 6471290"/>
              <a:gd name="connsiteX63" fmla="*/ 4614250 w 6998756"/>
              <a:gd name="connsiteY63" fmla="*/ 118030 h 6471290"/>
              <a:gd name="connsiteX64" fmla="*/ 4522491 w 6998756"/>
              <a:gd name="connsiteY64" fmla="*/ 417627 h 6471290"/>
              <a:gd name="connsiteX65" fmla="*/ 4470146 w 6998756"/>
              <a:gd name="connsiteY65" fmla="*/ 448710 h 6471290"/>
              <a:gd name="connsiteX66" fmla="*/ 4460369 w 6998756"/>
              <a:gd name="connsiteY66" fmla="*/ 393237 h 6471290"/>
              <a:gd name="connsiteX67" fmla="*/ 4471888 w 6998756"/>
              <a:gd name="connsiteY67" fmla="*/ 334651 h 6471290"/>
              <a:gd name="connsiteX68" fmla="*/ 4346608 w 6998756"/>
              <a:gd name="connsiteY68" fmla="*/ 547938 h 6471290"/>
              <a:gd name="connsiteX69" fmla="*/ 4409589 w 6998756"/>
              <a:gd name="connsiteY69" fmla="*/ 475135 h 6471290"/>
              <a:gd name="connsiteX70" fmla="*/ 4439977 w 6998756"/>
              <a:gd name="connsiteY70" fmla="*/ 459814 h 6471290"/>
              <a:gd name="connsiteX71" fmla="*/ 4472154 w 6998756"/>
              <a:gd name="connsiteY71" fmla="*/ 491091 h 6471290"/>
              <a:gd name="connsiteX72" fmla="*/ 4449975 w 6998756"/>
              <a:gd name="connsiteY72" fmla="*/ 511071 h 6471290"/>
              <a:gd name="connsiteX73" fmla="*/ 4431129 w 6998756"/>
              <a:gd name="connsiteY73" fmla="*/ 548132 h 6471290"/>
              <a:gd name="connsiteX74" fmla="*/ 4430269 w 6998756"/>
              <a:gd name="connsiteY74" fmla="*/ 645326 h 6471290"/>
              <a:gd name="connsiteX75" fmla="*/ 4395666 w 6998756"/>
              <a:gd name="connsiteY75" fmla="*/ 660427 h 6471290"/>
              <a:gd name="connsiteX76" fmla="*/ 4373488 w 6998756"/>
              <a:gd name="connsiteY76" fmla="*/ 680406 h 6471290"/>
              <a:gd name="connsiteX77" fmla="*/ 4414559 w 6998756"/>
              <a:gd name="connsiteY77" fmla="*/ 784020 h 6471290"/>
              <a:gd name="connsiteX78" fmla="*/ 4422767 w 6998756"/>
              <a:gd name="connsiteY78" fmla="*/ 788678 h 6471290"/>
              <a:gd name="connsiteX79" fmla="*/ 4429411 w 6998756"/>
              <a:gd name="connsiteY79" fmla="*/ 742520 h 6471290"/>
              <a:gd name="connsiteX80" fmla="*/ 4451809 w 6998756"/>
              <a:gd name="connsiteY80" fmla="*/ 718327 h 6471290"/>
              <a:gd name="connsiteX81" fmla="*/ 4467567 w 6998756"/>
              <a:gd name="connsiteY81" fmla="*/ 740289 h 6471290"/>
              <a:gd name="connsiteX82" fmla="*/ 4442321 w 6998756"/>
              <a:gd name="connsiteY82" fmla="*/ 899623 h 6471290"/>
              <a:gd name="connsiteX83" fmla="*/ 4556766 w 6998756"/>
              <a:gd name="connsiteY83" fmla="*/ 812602 h 6471290"/>
              <a:gd name="connsiteX84" fmla="*/ 4566521 w 6998756"/>
              <a:gd name="connsiteY84" fmla="*/ 787747 h 6471290"/>
              <a:gd name="connsiteX85" fmla="*/ 4618624 w 6998756"/>
              <a:gd name="connsiteY85" fmla="*/ 680552 h 6471290"/>
              <a:gd name="connsiteX86" fmla="*/ 4803157 w 6998756"/>
              <a:gd name="connsiteY86" fmla="*/ 546465 h 6471290"/>
              <a:gd name="connsiteX87" fmla="*/ 4865500 w 6998756"/>
              <a:gd name="connsiteY87" fmla="*/ 566639 h 6471290"/>
              <a:gd name="connsiteX88" fmla="*/ 4903482 w 6998756"/>
              <a:gd name="connsiteY88" fmla="*/ 729279 h 6471290"/>
              <a:gd name="connsiteX89" fmla="*/ 4937665 w 6998756"/>
              <a:gd name="connsiteY89" fmla="*/ 802942 h 6471290"/>
              <a:gd name="connsiteX90" fmla="*/ 4940801 w 6998756"/>
              <a:gd name="connsiteY90" fmla="*/ 904573 h 6471290"/>
              <a:gd name="connsiteX91" fmla="*/ 4928178 w 6998756"/>
              <a:gd name="connsiteY91" fmla="*/ 984237 h 6471290"/>
              <a:gd name="connsiteX92" fmla="*/ 5017798 w 6998756"/>
              <a:gd name="connsiteY92" fmla="*/ 967790 h 6471290"/>
              <a:gd name="connsiteX93" fmla="*/ 5223627 w 6998756"/>
              <a:gd name="connsiteY93" fmla="*/ 830590 h 6471290"/>
              <a:gd name="connsiteX94" fmla="*/ 5273324 w 6998756"/>
              <a:gd name="connsiteY94" fmla="*/ 850102 h 6471290"/>
              <a:gd name="connsiteX95" fmla="*/ 5288860 w 6998756"/>
              <a:gd name="connsiteY95" fmla="*/ 876281 h 6471290"/>
              <a:gd name="connsiteX96" fmla="*/ 5291114 w 6998756"/>
              <a:gd name="connsiteY96" fmla="*/ 994777 h 6471290"/>
              <a:gd name="connsiteX97" fmla="*/ 5099915 w 6998756"/>
              <a:gd name="connsiteY97" fmla="*/ 1094692 h 6471290"/>
              <a:gd name="connsiteX98" fmla="*/ 5072638 w 6998756"/>
              <a:gd name="connsiteY98" fmla="*/ 1131316 h 6471290"/>
              <a:gd name="connsiteX99" fmla="*/ 4999438 w 6998756"/>
              <a:gd name="connsiteY99" fmla="*/ 1157078 h 6471290"/>
              <a:gd name="connsiteX100" fmla="*/ 4965718 w 6998756"/>
              <a:gd name="connsiteY100" fmla="*/ 1155314 h 6471290"/>
              <a:gd name="connsiteX101" fmla="*/ 4968387 w 6998756"/>
              <a:gd name="connsiteY101" fmla="*/ 1185048 h 6471290"/>
              <a:gd name="connsiteX102" fmla="*/ 4962187 w 6998756"/>
              <a:gd name="connsiteY102" fmla="*/ 1222775 h 6471290"/>
              <a:gd name="connsiteX103" fmla="*/ 4968630 w 6998756"/>
              <a:gd name="connsiteY103" fmla="*/ 1261160 h 6471290"/>
              <a:gd name="connsiteX104" fmla="*/ 4897659 w 6998756"/>
              <a:gd name="connsiteY104" fmla="*/ 1325090 h 6471290"/>
              <a:gd name="connsiteX105" fmla="*/ 4890576 w 6998756"/>
              <a:gd name="connsiteY105" fmla="*/ 1379681 h 6471290"/>
              <a:gd name="connsiteX106" fmla="*/ 4970001 w 6998756"/>
              <a:gd name="connsiteY106" fmla="*/ 1396521 h 6471290"/>
              <a:gd name="connsiteX107" fmla="*/ 5066042 w 6998756"/>
              <a:gd name="connsiteY107" fmla="*/ 1338131 h 6471290"/>
              <a:gd name="connsiteX108" fmla="*/ 5203548 w 6998756"/>
              <a:gd name="connsiteY108" fmla="*/ 1214266 h 6471290"/>
              <a:gd name="connsiteX109" fmla="*/ 5384308 w 6998756"/>
              <a:gd name="connsiteY109" fmla="*/ 1071528 h 6471290"/>
              <a:gd name="connsiteX110" fmla="*/ 5422686 w 6998756"/>
              <a:gd name="connsiteY110" fmla="*/ 1065079 h 6471290"/>
              <a:gd name="connsiteX111" fmla="*/ 5458392 w 6998756"/>
              <a:gd name="connsiteY111" fmla="*/ 1028897 h 6471290"/>
              <a:gd name="connsiteX112" fmla="*/ 5476575 w 6998756"/>
              <a:gd name="connsiteY112" fmla="*/ 1004483 h 6471290"/>
              <a:gd name="connsiteX113" fmla="*/ 5665325 w 6998756"/>
              <a:gd name="connsiteY113" fmla="*/ 870617 h 6471290"/>
              <a:gd name="connsiteX114" fmla="*/ 5929480 w 6998756"/>
              <a:gd name="connsiteY114" fmla="*/ 668826 h 6471290"/>
              <a:gd name="connsiteX115" fmla="*/ 5977391 w 6998756"/>
              <a:gd name="connsiteY115" fmla="*/ 641737 h 6471290"/>
              <a:gd name="connsiteX116" fmla="*/ 6012458 w 6998756"/>
              <a:gd name="connsiteY116" fmla="*/ 698534 h 6471290"/>
              <a:gd name="connsiteX117" fmla="*/ 6022477 w 6998756"/>
              <a:gd name="connsiteY117" fmla="*/ 830120 h 6471290"/>
              <a:gd name="connsiteX118" fmla="*/ 5954177 w 6998756"/>
              <a:gd name="connsiteY118" fmla="*/ 923784 h 6471290"/>
              <a:gd name="connsiteX119" fmla="*/ 5919354 w 6998756"/>
              <a:gd name="connsiteY119" fmla="*/ 943099 h 6471290"/>
              <a:gd name="connsiteX120" fmla="*/ 5827969 w 6998756"/>
              <a:gd name="connsiteY120" fmla="*/ 993278 h 6471290"/>
              <a:gd name="connsiteX121" fmla="*/ 5820886 w 6998756"/>
              <a:gd name="connsiteY121" fmla="*/ 1047868 h 6471290"/>
              <a:gd name="connsiteX122" fmla="*/ 5823556 w 6998756"/>
              <a:gd name="connsiteY122" fmla="*/ 1077603 h 6471290"/>
              <a:gd name="connsiteX123" fmla="*/ 5790056 w 6998756"/>
              <a:gd name="connsiteY123" fmla="*/ 1071622 h 6471290"/>
              <a:gd name="connsiteX124" fmla="*/ 5725727 w 6998756"/>
              <a:gd name="connsiteY124" fmla="*/ 1089395 h 6471290"/>
              <a:gd name="connsiteX125" fmla="*/ 5575820 w 6998756"/>
              <a:gd name="connsiteY125" fmla="*/ 1288707 h 6471290"/>
              <a:gd name="connsiteX126" fmla="*/ 5520164 w 6998756"/>
              <a:gd name="connsiteY126" fmla="*/ 1383033 h 6471290"/>
              <a:gd name="connsiteX127" fmla="*/ 5527489 w 6998756"/>
              <a:gd name="connsiteY127" fmla="*/ 1404557 h 6471290"/>
              <a:gd name="connsiteX128" fmla="*/ 5577629 w 6998756"/>
              <a:gd name="connsiteY128" fmla="*/ 1415637 h 6471290"/>
              <a:gd name="connsiteX129" fmla="*/ 5600251 w 6998756"/>
              <a:gd name="connsiteY129" fmla="*/ 1387225 h 6471290"/>
              <a:gd name="connsiteX130" fmla="*/ 5628408 w 6998756"/>
              <a:gd name="connsiteY130" fmla="*/ 1333739 h 6471290"/>
              <a:gd name="connsiteX131" fmla="*/ 5808728 w 6998756"/>
              <a:gd name="connsiteY131" fmla="*/ 1199431 h 6471290"/>
              <a:gd name="connsiteX132" fmla="*/ 5855534 w 6998756"/>
              <a:gd name="connsiteY132" fmla="*/ 1193424 h 6471290"/>
              <a:gd name="connsiteX133" fmla="*/ 5932730 w 6998756"/>
              <a:gd name="connsiteY133" fmla="*/ 1172099 h 6471290"/>
              <a:gd name="connsiteX134" fmla="*/ 6029455 w 6998756"/>
              <a:gd name="connsiteY134" fmla="*/ 1181389 h 6471290"/>
              <a:gd name="connsiteX135" fmla="*/ 6058961 w 6998756"/>
              <a:gd name="connsiteY135" fmla="*/ 1182933 h 6471290"/>
              <a:gd name="connsiteX136" fmla="*/ 6186713 w 6998756"/>
              <a:gd name="connsiteY136" fmla="*/ 1083924 h 6471290"/>
              <a:gd name="connsiteX137" fmla="*/ 6438885 w 6998756"/>
              <a:gd name="connsiteY137" fmla="*/ 868823 h 6471290"/>
              <a:gd name="connsiteX138" fmla="*/ 6623641 w 6998756"/>
              <a:gd name="connsiteY138" fmla="*/ 730519 h 6471290"/>
              <a:gd name="connsiteX139" fmla="*/ 6660010 w 6998756"/>
              <a:gd name="connsiteY139" fmla="*/ 681689 h 6471290"/>
              <a:gd name="connsiteX140" fmla="*/ 6725441 w 6998756"/>
              <a:gd name="connsiteY140" fmla="*/ 642837 h 6471290"/>
              <a:gd name="connsiteX141" fmla="*/ 6751613 w 6998756"/>
              <a:gd name="connsiteY141" fmla="*/ 627295 h 6471290"/>
              <a:gd name="connsiteX142" fmla="*/ 6811706 w 6998756"/>
              <a:gd name="connsiteY142" fmla="*/ 528973 h 6471290"/>
              <a:gd name="connsiteX143" fmla="*/ 6877801 w 6998756"/>
              <a:gd name="connsiteY143" fmla="*/ 477473 h 6471290"/>
              <a:gd name="connsiteX144" fmla="*/ 6939481 w 6998756"/>
              <a:gd name="connsiteY144" fmla="*/ 510294 h 6471290"/>
              <a:gd name="connsiteX145" fmla="*/ 6950581 w 6998756"/>
              <a:gd name="connsiteY145" fmla="*/ 540469 h 6471290"/>
              <a:gd name="connsiteX146" fmla="*/ 6983000 w 6998756"/>
              <a:gd name="connsiteY146" fmla="*/ 647858 h 6471290"/>
              <a:gd name="connsiteX147" fmla="*/ 6803806 w 6998756"/>
              <a:gd name="connsiteY147" fmla="*/ 841415 h 6471290"/>
              <a:gd name="connsiteX148" fmla="*/ 6750800 w 6998756"/>
              <a:gd name="connsiteY148" fmla="*/ 885146 h 6471290"/>
              <a:gd name="connsiteX149" fmla="*/ 6556314 w 6998756"/>
              <a:gd name="connsiteY149" fmla="*/ 1128634 h 6471290"/>
              <a:gd name="connsiteX150" fmla="*/ 6498231 w 6998756"/>
              <a:gd name="connsiteY150" fmla="*/ 1269339 h 6471290"/>
              <a:gd name="connsiteX151" fmla="*/ 6469852 w 6998756"/>
              <a:gd name="connsiteY151" fmla="*/ 1327041 h 6471290"/>
              <a:gd name="connsiteX152" fmla="*/ 6464533 w 6998756"/>
              <a:gd name="connsiteY152" fmla="*/ 1347902 h 6471290"/>
              <a:gd name="connsiteX153" fmla="*/ 6485609 w 6998756"/>
              <a:gd name="connsiteY153" fmla="*/ 1349005 h 6471290"/>
              <a:gd name="connsiteX154" fmla="*/ 6644411 w 6998756"/>
              <a:gd name="connsiteY154" fmla="*/ 1222027 h 6471290"/>
              <a:gd name="connsiteX155" fmla="*/ 6838236 w 6998756"/>
              <a:gd name="connsiteY155" fmla="*/ 991187 h 6471290"/>
              <a:gd name="connsiteX156" fmla="*/ 6847327 w 6998756"/>
              <a:gd name="connsiteY156" fmla="*/ 978980 h 6471290"/>
              <a:gd name="connsiteX157" fmla="*/ 6916313 w 6998756"/>
              <a:gd name="connsiteY157" fmla="*/ 952996 h 6471290"/>
              <a:gd name="connsiteX158" fmla="*/ 6916557 w 6998756"/>
              <a:gd name="connsiteY158" fmla="*/ 1029108 h 6471290"/>
              <a:gd name="connsiteX159" fmla="*/ 6852471 w 6998756"/>
              <a:gd name="connsiteY159" fmla="*/ 1122993 h 6471290"/>
              <a:gd name="connsiteX160" fmla="*/ 6693469 w 6998756"/>
              <a:gd name="connsiteY160" fmla="*/ 1334515 h 6471290"/>
              <a:gd name="connsiteX161" fmla="*/ 6685063 w 6998756"/>
              <a:gd name="connsiteY161" fmla="*/ 1414403 h 6471290"/>
              <a:gd name="connsiteX162" fmla="*/ 6719467 w 6998756"/>
              <a:gd name="connsiteY162" fmla="*/ 1483848 h 6471290"/>
              <a:gd name="connsiteX163" fmla="*/ 6725030 w 6998756"/>
              <a:gd name="connsiteY163" fmla="*/ 1539101 h 6471290"/>
              <a:gd name="connsiteX164" fmla="*/ 6686430 w 6998756"/>
              <a:gd name="connsiteY164" fmla="*/ 1549764 h 6471290"/>
              <a:gd name="connsiteX165" fmla="*/ 6648717 w 6998756"/>
              <a:gd name="connsiteY165" fmla="*/ 1543562 h 6471290"/>
              <a:gd name="connsiteX166" fmla="*/ 6656706 w 6998756"/>
              <a:gd name="connsiteY166" fmla="*/ 1552435 h 6471290"/>
              <a:gd name="connsiteX167" fmla="*/ 6642098 w 6998756"/>
              <a:gd name="connsiteY167" fmla="*/ 1670048 h 6471290"/>
              <a:gd name="connsiteX168" fmla="*/ 6577326 w 6998756"/>
              <a:gd name="connsiteY168" fmla="*/ 1696254 h 6471290"/>
              <a:gd name="connsiteX169" fmla="*/ 6544095 w 6998756"/>
              <a:gd name="connsiteY169" fmla="*/ 1846714 h 6471290"/>
              <a:gd name="connsiteX170" fmla="*/ 6537011 w 6998756"/>
              <a:gd name="connsiteY170" fmla="*/ 1901303 h 6471290"/>
              <a:gd name="connsiteX171" fmla="*/ 6555879 w 6998756"/>
              <a:gd name="connsiteY171" fmla="*/ 1944567 h 6471290"/>
              <a:gd name="connsiteX172" fmla="*/ 6623078 w 6998756"/>
              <a:gd name="connsiteY172" fmla="*/ 1871985 h 6471290"/>
              <a:gd name="connsiteX173" fmla="*/ 6634154 w 6998756"/>
              <a:gd name="connsiteY173" fmla="*/ 1821831 h 6471290"/>
              <a:gd name="connsiteX174" fmla="*/ 6641457 w 6998756"/>
              <a:gd name="connsiteY174" fmla="*/ 1763026 h 6471290"/>
              <a:gd name="connsiteX175" fmla="*/ 6642561 w 6998756"/>
              <a:gd name="connsiteY175" fmla="*/ 1741943 h 6471290"/>
              <a:gd name="connsiteX176" fmla="*/ 6730196 w 6998756"/>
              <a:gd name="connsiteY176" fmla="*/ 1763441 h 6471290"/>
              <a:gd name="connsiteX177" fmla="*/ 6728210 w 6998756"/>
              <a:gd name="connsiteY177" fmla="*/ 1801388 h 6471290"/>
              <a:gd name="connsiteX178" fmla="*/ 6701837 w 6998756"/>
              <a:gd name="connsiteY178" fmla="*/ 1901474 h 6471290"/>
              <a:gd name="connsiteX179" fmla="*/ 6696741 w 6998756"/>
              <a:gd name="connsiteY179" fmla="*/ 1918119 h 6471290"/>
              <a:gd name="connsiteX180" fmla="*/ 6589424 w 6998756"/>
              <a:gd name="connsiteY180" fmla="*/ 2111206 h 6471290"/>
              <a:gd name="connsiteX181" fmla="*/ 6557714 w 6998756"/>
              <a:gd name="connsiteY181" fmla="*/ 2151823 h 6471290"/>
              <a:gd name="connsiteX182" fmla="*/ 6467011 w 6998756"/>
              <a:gd name="connsiteY182" fmla="*/ 2269684 h 6471290"/>
              <a:gd name="connsiteX183" fmla="*/ 6448386 w 6998756"/>
              <a:gd name="connsiteY183" fmla="*/ 2302532 h 6471290"/>
              <a:gd name="connsiteX184" fmla="*/ 6410695 w 6998756"/>
              <a:gd name="connsiteY184" fmla="*/ 2376658 h 6471290"/>
              <a:gd name="connsiteX185" fmla="*/ 6456420 w 6998756"/>
              <a:gd name="connsiteY185" fmla="*/ 2472061 h 6471290"/>
              <a:gd name="connsiteX186" fmla="*/ 6466440 w 6998756"/>
              <a:gd name="connsiteY186" fmla="*/ 2603647 h 6471290"/>
              <a:gd name="connsiteX187" fmla="*/ 6189907 w 6998756"/>
              <a:gd name="connsiteY187" fmla="*/ 2961216 h 6471290"/>
              <a:gd name="connsiteX188" fmla="*/ 6082567 w 6998756"/>
              <a:gd name="connsiteY188" fmla="*/ 3073977 h 6471290"/>
              <a:gd name="connsiteX189" fmla="*/ 5977654 w 6998756"/>
              <a:gd name="connsiteY189" fmla="*/ 3140358 h 6471290"/>
              <a:gd name="connsiteX190" fmla="*/ 5941728 w 6998756"/>
              <a:gd name="connsiteY190" fmla="*/ 3180757 h 6471290"/>
              <a:gd name="connsiteX191" fmla="*/ 5812234 w 6998756"/>
              <a:gd name="connsiteY191" fmla="*/ 3393823 h 6471290"/>
              <a:gd name="connsiteX192" fmla="*/ 5904080 w 6998756"/>
              <a:gd name="connsiteY192" fmla="*/ 3415541 h 6471290"/>
              <a:gd name="connsiteX193" fmla="*/ 5942679 w 6998756"/>
              <a:gd name="connsiteY193" fmla="*/ 3404878 h 6471290"/>
              <a:gd name="connsiteX194" fmla="*/ 6049112 w 6998756"/>
              <a:gd name="connsiteY194" fmla="*/ 3228653 h 6471290"/>
              <a:gd name="connsiteX195" fmla="*/ 6159785 w 6998756"/>
              <a:gd name="connsiteY195" fmla="*/ 3132978 h 6471290"/>
              <a:gd name="connsiteX196" fmla="*/ 6213234 w 6998756"/>
              <a:gd name="connsiteY196" fmla="*/ 3080816 h 6471290"/>
              <a:gd name="connsiteX197" fmla="*/ 6370445 w 6998756"/>
              <a:gd name="connsiteY197" fmla="*/ 2822695 h 6471290"/>
              <a:gd name="connsiteX198" fmla="*/ 6432104 w 6998756"/>
              <a:gd name="connsiteY198" fmla="*/ 2775188 h 6471290"/>
              <a:gd name="connsiteX199" fmla="*/ 6407522 w 6998756"/>
              <a:gd name="connsiteY199" fmla="*/ 2921874 h 6471290"/>
              <a:gd name="connsiteX200" fmla="*/ 6329489 w 6998756"/>
              <a:gd name="connsiteY200" fmla="*/ 3120722 h 6471290"/>
              <a:gd name="connsiteX201" fmla="*/ 6243225 w 6998756"/>
              <a:gd name="connsiteY201" fmla="*/ 3234583 h 6471290"/>
              <a:gd name="connsiteX202" fmla="*/ 6099959 w 6998756"/>
              <a:gd name="connsiteY202" fmla="*/ 3387741 h 6471290"/>
              <a:gd name="connsiteX203" fmla="*/ 6081996 w 6998756"/>
              <a:gd name="connsiteY203" fmla="*/ 3407941 h 6471290"/>
              <a:gd name="connsiteX204" fmla="*/ 5992399 w 6998756"/>
              <a:gd name="connsiteY204" fmla="*/ 3504717 h 6471290"/>
              <a:gd name="connsiteX205" fmla="*/ 5885943 w 6998756"/>
              <a:gd name="connsiteY205" fmla="*/ 3600612 h 6471290"/>
              <a:gd name="connsiteX206" fmla="*/ 5880626 w 6998756"/>
              <a:gd name="connsiteY206" fmla="*/ 3621474 h 6471290"/>
              <a:gd name="connsiteX207" fmla="*/ 5845802 w 6998756"/>
              <a:gd name="connsiteY207" fmla="*/ 3640788 h 6471290"/>
              <a:gd name="connsiteX208" fmla="*/ 5791004 w 6998756"/>
              <a:gd name="connsiteY208" fmla="*/ 3637920 h 6471290"/>
              <a:gd name="connsiteX209" fmla="*/ 5698297 w 6998756"/>
              <a:gd name="connsiteY209" fmla="*/ 3713397 h 6471290"/>
              <a:gd name="connsiteX210" fmla="*/ 5683886 w 6998756"/>
              <a:gd name="connsiteY210" fmla="*/ 3746465 h 6471290"/>
              <a:gd name="connsiteX211" fmla="*/ 5642861 w 6998756"/>
              <a:gd name="connsiteY211" fmla="*/ 3803509 h 6471290"/>
              <a:gd name="connsiteX212" fmla="*/ 5585639 w 6998756"/>
              <a:gd name="connsiteY212" fmla="*/ 3847018 h 6471290"/>
              <a:gd name="connsiteX213" fmla="*/ 5581668 w 6998756"/>
              <a:gd name="connsiteY213" fmla="*/ 3922911 h 6471290"/>
              <a:gd name="connsiteX214" fmla="*/ 5567258 w 6998756"/>
              <a:gd name="connsiteY214" fmla="*/ 3955979 h 6471290"/>
              <a:gd name="connsiteX215" fmla="*/ 5496065 w 6998756"/>
              <a:gd name="connsiteY215" fmla="*/ 4024123 h 6471290"/>
              <a:gd name="connsiteX216" fmla="*/ 5462345 w 6998756"/>
              <a:gd name="connsiteY216" fmla="*/ 4022359 h 6471290"/>
              <a:gd name="connsiteX217" fmla="*/ 5372922 w 6998756"/>
              <a:gd name="connsiteY217" fmla="*/ 3954263 h 6471290"/>
              <a:gd name="connsiteX218" fmla="*/ 5366641 w 6998756"/>
              <a:gd name="connsiteY218" fmla="*/ 3949724 h 6471290"/>
              <a:gd name="connsiteX219" fmla="*/ 5317779 w 6998756"/>
              <a:gd name="connsiteY219" fmla="*/ 3990916 h 6471290"/>
              <a:gd name="connsiteX220" fmla="*/ 5038128 w 6998756"/>
              <a:gd name="connsiteY220" fmla="*/ 4393804 h 6471290"/>
              <a:gd name="connsiteX221" fmla="*/ 5004831 w 6998756"/>
              <a:gd name="connsiteY221" fmla="*/ 4382369 h 6471290"/>
              <a:gd name="connsiteX222" fmla="*/ 4898795 w 6998756"/>
              <a:gd name="connsiteY222" fmla="*/ 4539566 h 6471290"/>
              <a:gd name="connsiteX223" fmla="*/ 4718915 w 6998756"/>
              <a:gd name="connsiteY223" fmla="*/ 4738425 h 6471290"/>
              <a:gd name="connsiteX224" fmla="*/ 4532769 w 6998756"/>
              <a:gd name="connsiteY224" fmla="*/ 4890452 h 6471290"/>
              <a:gd name="connsiteX225" fmla="*/ 4526503 w 6998756"/>
              <a:gd name="connsiteY225" fmla="*/ 4843619 h 6471290"/>
              <a:gd name="connsiteX226" fmla="*/ 4247835 w 6998756"/>
              <a:gd name="connsiteY226" fmla="*/ 5135145 h 6471290"/>
              <a:gd name="connsiteX227" fmla="*/ 4024115 w 6998756"/>
              <a:gd name="connsiteY227" fmla="*/ 5366186 h 6471290"/>
              <a:gd name="connsiteX228" fmla="*/ 3995623 w 6998756"/>
              <a:gd name="connsiteY228" fmla="*/ 5389730 h 6471290"/>
              <a:gd name="connsiteX229" fmla="*/ 3986163 w 6998756"/>
              <a:gd name="connsiteY229" fmla="*/ 5416368 h 6471290"/>
              <a:gd name="connsiteX230" fmla="*/ 3928277 w 6998756"/>
              <a:gd name="connsiteY230" fmla="*/ 5472526 h 6471290"/>
              <a:gd name="connsiteX231" fmla="*/ 3844218 w 6998756"/>
              <a:gd name="connsiteY231" fmla="*/ 5544226 h 6471290"/>
              <a:gd name="connsiteX232" fmla="*/ 3792093 w 6998756"/>
              <a:gd name="connsiteY232" fmla="*/ 5571093 h 6471290"/>
              <a:gd name="connsiteX233" fmla="*/ 3759942 w 6998756"/>
              <a:gd name="connsiteY233" fmla="*/ 5620143 h 6471290"/>
              <a:gd name="connsiteX234" fmla="*/ 3706934 w 6998756"/>
              <a:gd name="connsiteY234" fmla="*/ 5663875 h 6471290"/>
              <a:gd name="connsiteX235" fmla="*/ 3702497 w 6998756"/>
              <a:gd name="connsiteY235" fmla="*/ 5667870 h 6471290"/>
              <a:gd name="connsiteX236" fmla="*/ 3518847 w 6998756"/>
              <a:gd name="connsiteY236" fmla="*/ 5785093 h 6471290"/>
              <a:gd name="connsiteX237" fmla="*/ 3488261 w 6998756"/>
              <a:gd name="connsiteY237" fmla="*/ 5884957 h 6471290"/>
              <a:gd name="connsiteX238" fmla="*/ 3464095 w 6998756"/>
              <a:gd name="connsiteY238" fmla="*/ 5942882 h 6471290"/>
              <a:gd name="connsiteX239" fmla="*/ 3313061 w 6998756"/>
              <a:gd name="connsiteY239" fmla="*/ 6082948 h 6471290"/>
              <a:gd name="connsiteX240" fmla="*/ 3245422 w 6998756"/>
              <a:gd name="connsiteY240" fmla="*/ 6163964 h 6471290"/>
              <a:gd name="connsiteX241" fmla="*/ 3153375 w 6998756"/>
              <a:gd name="connsiteY241" fmla="*/ 6226792 h 6471290"/>
              <a:gd name="connsiteX242" fmla="*/ 2961294 w 6998756"/>
              <a:gd name="connsiteY242" fmla="*/ 6343572 h 6471290"/>
              <a:gd name="connsiteX243" fmla="*/ 2810016 w 6998756"/>
              <a:gd name="connsiteY243" fmla="*/ 6407526 h 6471290"/>
              <a:gd name="connsiteX244" fmla="*/ 2738338 w 6998756"/>
              <a:gd name="connsiteY244" fmla="*/ 6323448 h 6471290"/>
              <a:gd name="connsiteX245" fmla="*/ 2694401 w 6998756"/>
              <a:gd name="connsiteY245" fmla="*/ 6274643 h 6471290"/>
              <a:gd name="connsiteX246" fmla="*/ 2721454 w 6998756"/>
              <a:gd name="connsiteY246" fmla="*/ 6242236 h 6471290"/>
              <a:gd name="connsiteX247" fmla="*/ 2735202 w 6998756"/>
              <a:gd name="connsiteY247" fmla="*/ 6221819 h 6471290"/>
              <a:gd name="connsiteX248" fmla="*/ 2738271 w 6998756"/>
              <a:gd name="connsiteY248" fmla="*/ 6082464 h 6471290"/>
              <a:gd name="connsiteX249" fmla="*/ 2735600 w 6998756"/>
              <a:gd name="connsiteY249" fmla="*/ 6052727 h 6471290"/>
              <a:gd name="connsiteX250" fmla="*/ 2676367 w 6998756"/>
              <a:gd name="connsiteY250" fmla="*/ 6053856 h 6471290"/>
              <a:gd name="connsiteX251" fmla="*/ 2666789 w 6998756"/>
              <a:gd name="connsiteY251" fmla="*/ 5913839 h 6471290"/>
              <a:gd name="connsiteX252" fmla="*/ 2777438 w 6998756"/>
              <a:gd name="connsiteY252" fmla="*/ 5737835 h 6471290"/>
              <a:gd name="connsiteX253" fmla="*/ 2784079 w 6998756"/>
              <a:gd name="connsiteY253" fmla="*/ 5691678 h 6471290"/>
              <a:gd name="connsiteX254" fmla="*/ 2720855 w 6998756"/>
              <a:gd name="connsiteY254" fmla="*/ 5688369 h 6471290"/>
              <a:gd name="connsiteX255" fmla="*/ 2653878 w 6998756"/>
              <a:gd name="connsiteY255" fmla="*/ 5756737 h 6471290"/>
              <a:gd name="connsiteX256" fmla="*/ 2519482 w 6998756"/>
              <a:gd name="connsiteY256" fmla="*/ 5901902 h 6471290"/>
              <a:gd name="connsiteX257" fmla="*/ 2506174 w 6998756"/>
              <a:gd name="connsiteY257" fmla="*/ 5913889 h 6471290"/>
              <a:gd name="connsiteX258" fmla="*/ 2400601 w 6998756"/>
              <a:gd name="connsiteY258" fmla="*/ 5992919 h 6471290"/>
              <a:gd name="connsiteX259" fmla="*/ 2004743 w 6998756"/>
              <a:gd name="connsiteY259" fmla="*/ 6449939 h 6471290"/>
              <a:gd name="connsiteX260" fmla="*/ 1957495 w 6998756"/>
              <a:gd name="connsiteY260" fmla="*/ 6464378 h 6471290"/>
              <a:gd name="connsiteX261" fmla="*/ 1947056 w 6998756"/>
              <a:gd name="connsiteY261" fmla="*/ 6421555 h 6471290"/>
              <a:gd name="connsiteX262" fmla="*/ 1974311 w 6998756"/>
              <a:gd name="connsiteY262" fmla="*/ 6304603 h 6471290"/>
              <a:gd name="connsiteX263" fmla="*/ 2027074 w 6998756"/>
              <a:gd name="connsiteY263" fmla="*/ 6184760 h 6471290"/>
              <a:gd name="connsiteX264" fmla="*/ 2092042 w 6998756"/>
              <a:gd name="connsiteY264" fmla="*/ 6074010 h 6471290"/>
              <a:gd name="connsiteX265" fmla="*/ 2045655 w 6998756"/>
              <a:gd name="connsiteY265" fmla="*/ 5991255 h 6471290"/>
              <a:gd name="connsiteX266" fmla="*/ 2017031 w 6998756"/>
              <a:gd name="connsiteY266" fmla="*/ 5972846 h 6471290"/>
              <a:gd name="connsiteX267" fmla="*/ 2043205 w 6998756"/>
              <a:gd name="connsiteY267" fmla="*/ 5957304 h 6471290"/>
              <a:gd name="connsiteX268" fmla="*/ 2089326 w 6998756"/>
              <a:gd name="connsiteY268" fmla="*/ 5883619 h 6471290"/>
              <a:gd name="connsiteX269" fmla="*/ 2027203 w 6998756"/>
              <a:gd name="connsiteY269" fmla="*/ 5859228 h 6471290"/>
              <a:gd name="connsiteX270" fmla="*/ 1930943 w 6998756"/>
              <a:gd name="connsiteY270" fmla="*/ 5921835 h 6471290"/>
              <a:gd name="connsiteX271" fmla="*/ 1904328 w 6998756"/>
              <a:gd name="connsiteY271" fmla="*/ 5945808 h 6471290"/>
              <a:gd name="connsiteX272" fmla="*/ 1893008 w 6998756"/>
              <a:gd name="connsiteY272" fmla="*/ 5919849 h 6471290"/>
              <a:gd name="connsiteX273" fmla="*/ 1860171 w 6998756"/>
              <a:gd name="connsiteY273" fmla="*/ 5901220 h 6471290"/>
              <a:gd name="connsiteX274" fmla="*/ 1681174 w 6998756"/>
              <a:gd name="connsiteY274" fmla="*/ 6010231 h 6471290"/>
              <a:gd name="connsiteX275" fmla="*/ 1649893 w 6998756"/>
              <a:gd name="connsiteY275" fmla="*/ 6043868 h 6471290"/>
              <a:gd name="connsiteX276" fmla="*/ 1622071 w 6998756"/>
              <a:gd name="connsiteY276" fmla="*/ 6065956 h 6471290"/>
              <a:gd name="connsiteX277" fmla="*/ 1540971 w 6998756"/>
              <a:gd name="connsiteY277" fmla="*/ 6160162 h 6471290"/>
              <a:gd name="connsiteX278" fmla="*/ 1544660 w 6998756"/>
              <a:gd name="connsiteY278" fmla="*/ 6175465 h 6471290"/>
              <a:gd name="connsiteX279" fmla="*/ 1529348 w 6998756"/>
              <a:gd name="connsiteY279" fmla="*/ 6179157 h 6471290"/>
              <a:gd name="connsiteX280" fmla="*/ 1506106 w 6998756"/>
              <a:gd name="connsiteY280" fmla="*/ 6217148 h 6471290"/>
              <a:gd name="connsiteX281" fmla="*/ 1502416 w 6998756"/>
              <a:gd name="connsiteY281" fmla="*/ 6201844 h 6471290"/>
              <a:gd name="connsiteX282" fmla="*/ 1501761 w 6998756"/>
              <a:gd name="connsiteY282" fmla="*/ 6194940 h 6471290"/>
              <a:gd name="connsiteX283" fmla="*/ 1514037 w 6998756"/>
              <a:gd name="connsiteY283" fmla="*/ 6182848 h 6471290"/>
              <a:gd name="connsiteX284" fmla="*/ 1501102 w 6998756"/>
              <a:gd name="connsiteY284" fmla="*/ 6187991 h 6471290"/>
              <a:gd name="connsiteX285" fmla="*/ 1501761 w 6998756"/>
              <a:gd name="connsiteY285" fmla="*/ 6194940 h 6471290"/>
              <a:gd name="connsiteX286" fmla="*/ 1484784 w 6998756"/>
              <a:gd name="connsiteY286" fmla="*/ 6211661 h 6471290"/>
              <a:gd name="connsiteX287" fmla="*/ 1409997 w 6998756"/>
              <a:gd name="connsiteY287" fmla="*/ 6288901 h 6471290"/>
              <a:gd name="connsiteX288" fmla="*/ 1511970 w 6998756"/>
              <a:gd name="connsiteY288" fmla="*/ 5984207 h 6471290"/>
              <a:gd name="connsiteX289" fmla="*/ 1538118 w 6998756"/>
              <a:gd name="connsiteY289" fmla="*/ 5938165 h 6471290"/>
              <a:gd name="connsiteX290" fmla="*/ 1548035 w 6998756"/>
              <a:gd name="connsiteY290" fmla="*/ 5889113 h 6471290"/>
              <a:gd name="connsiteX291" fmla="*/ 1598127 w 6998756"/>
              <a:gd name="connsiteY291" fmla="*/ 5739534 h 6471290"/>
              <a:gd name="connsiteX292" fmla="*/ 1482117 w 6998756"/>
              <a:gd name="connsiteY292" fmla="*/ 5775743 h 6471290"/>
              <a:gd name="connsiteX293" fmla="*/ 1436192 w 6998756"/>
              <a:gd name="connsiteY293" fmla="*/ 5764882 h 6471290"/>
              <a:gd name="connsiteX294" fmla="*/ 1440826 w 6998756"/>
              <a:gd name="connsiteY294" fmla="*/ 5676343 h 6471290"/>
              <a:gd name="connsiteX295" fmla="*/ 1463644 w 6998756"/>
              <a:gd name="connsiteY295" fmla="*/ 5563387 h 6471290"/>
              <a:gd name="connsiteX296" fmla="*/ 1461191 w 6998756"/>
              <a:gd name="connsiteY296" fmla="*/ 5529435 h 6471290"/>
              <a:gd name="connsiteX297" fmla="*/ 1422596 w 6998756"/>
              <a:gd name="connsiteY297" fmla="*/ 5540099 h 6471290"/>
              <a:gd name="connsiteX298" fmla="*/ 1395762 w 6998756"/>
              <a:gd name="connsiteY298" fmla="*/ 5568288 h 6471290"/>
              <a:gd name="connsiteX299" fmla="*/ 1198384 w 6998756"/>
              <a:gd name="connsiteY299" fmla="*/ 5786259 h 6471290"/>
              <a:gd name="connsiteX300" fmla="*/ 1083475 w 6998756"/>
              <a:gd name="connsiteY300" fmla="*/ 5801385 h 6471290"/>
              <a:gd name="connsiteX301" fmla="*/ 1028677 w 6998756"/>
              <a:gd name="connsiteY301" fmla="*/ 5798517 h 6471290"/>
              <a:gd name="connsiteX302" fmla="*/ 1011155 w 6998756"/>
              <a:gd name="connsiteY302" fmla="*/ 5810283 h 6471290"/>
              <a:gd name="connsiteX303" fmla="*/ 927957 w 6998756"/>
              <a:gd name="connsiteY303" fmla="*/ 5784790 h 6471290"/>
              <a:gd name="connsiteX304" fmla="*/ 956779 w 6998756"/>
              <a:gd name="connsiteY304" fmla="*/ 5718655 h 6471290"/>
              <a:gd name="connsiteX305" fmla="*/ 1129307 w 6998756"/>
              <a:gd name="connsiteY305" fmla="*/ 5490928 h 6471290"/>
              <a:gd name="connsiteX306" fmla="*/ 1119531 w 6998756"/>
              <a:gd name="connsiteY306" fmla="*/ 5435456 h 6471290"/>
              <a:gd name="connsiteX307" fmla="*/ 1072503 w 6998756"/>
              <a:gd name="connsiteY307" fmla="*/ 5445678 h 6471290"/>
              <a:gd name="connsiteX308" fmla="*/ 979575 w 6998756"/>
              <a:gd name="connsiteY308" fmla="*/ 5525371 h 6471290"/>
              <a:gd name="connsiteX309" fmla="*/ 928994 w 6998756"/>
              <a:gd name="connsiteY309" fmla="*/ 5522724 h 6471290"/>
              <a:gd name="connsiteX310" fmla="*/ 960263 w 6998756"/>
              <a:gd name="connsiteY310" fmla="*/ 5490538 h 6471290"/>
              <a:gd name="connsiteX311" fmla="*/ 986437 w 6998756"/>
              <a:gd name="connsiteY311" fmla="*/ 5474996 h 6471290"/>
              <a:gd name="connsiteX312" fmla="*/ 969776 w 6998756"/>
              <a:gd name="connsiteY312" fmla="*/ 5389568 h 6471290"/>
              <a:gd name="connsiteX313" fmla="*/ 954680 w 6998756"/>
              <a:gd name="connsiteY313" fmla="*/ 5354956 h 6471290"/>
              <a:gd name="connsiteX314" fmla="*/ 1074861 w 6998756"/>
              <a:gd name="connsiteY314" fmla="*/ 5158314 h 6471290"/>
              <a:gd name="connsiteX315" fmla="*/ 1244742 w 6998756"/>
              <a:gd name="connsiteY315" fmla="*/ 4981183 h 6471290"/>
              <a:gd name="connsiteX316" fmla="*/ 1412173 w 6998756"/>
              <a:gd name="connsiteY316" fmla="*/ 4770102 h 6471290"/>
              <a:gd name="connsiteX317" fmla="*/ 1438788 w 6998756"/>
              <a:gd name="connsiteY317" fmla="*/ 4746127 h 6471290"/>
              <a:gd name="connsiteX318" fmla="*/ 1732425 w 6998756"/>
              <a:gd name="connsiteY318" fmla="*/ 4465552 h 6471290"/>
              <a:gd name="connsiteX319" fmla="*/ 1748821 w 6998756"/>
              <a:gd name="connsiteY319" fmla="*/ 4394540 h 6471290"/>
              <a:gd name="connsiteX320" fmla="*/ 1672290 w 6998756"/>
              <a:gd name="connsiteY320" fmla="*/ 4403217 h 6471290"/>
              <a:gd name="connsiteX321" fmla="*/ 1577250 w 6998756"/>
              <a:gd name="connsiteY321" fmla="*/ 4472757 h 6471290"/>
              <a:gd name="connsiteX322" fmla="*/ 1569145 w 6998756"/>
              <a:gd name="connsiteY322" fmla="*/ 4480975 h 6471290"/>
              <a:gd name="connsiteX323" fmla="*/ 1566853 w 6998756"/>
              <a:gd name="connsiteY323" fmla="*/ 4487821 h 6471290"/>
              <a:gd name="connsiteX324" fmla="*/ 1525477 w 6998756"/>
              <a:gd name="connsiteY324" fmla="*/ 4532306 h 6471290"/>
              <a:gd name="connsiteX325" fmla="*/ 1502850 w 6998756"/>
              <a:gd name="connsiteY325" fmla="*/ 4571916 h 6471290"/>
              <a:gd name="connsiteX326" fmla="*/ 1467364 w 6998756"/>
              <a:gd name="connsiteY326" fmla="*/ 4603880 h 6471290"/>
              <a:gd name="connsiteX327" fmla="*/ 1460649 w 6998756"/>
              <a:gd name="connsiteY327" fmla="*/ 4601625 h 6471290"/>
              <a:gd name="connsiteX328" fmla="*/ 1386972 w 6998756"/>
              <a:gd name="connsiteY328" fmla="*/ 4686679 h 6471290"/>
              <a:gd name="connsiteX329" fmla="*/ 1200827 w 6998756"/>
              <a:gd name="connsiteY329" fmla="*/ 4838705 h 6471290"/>
              <a:gd name="connsiteX330" fmla="*/ 1194561 w 6998756"/>
              <a:gd name="connsiteY330" fmla="*/ 4791874 h 6471290"/>
              <a:gd name="connsiteX331" fmla="*/ 915893 w 6998756"/>
              <a:gd name="connsiteY331" fmla="*/ 5083399 h 6471290"/>
              <a:gd name="connsiteX332" fmla="*/ 592502 w 6998756"/>
              <a:gd name="connsiteY332" fmla="*/ 5396799 h 6471290"/>
              <a:gd name="connsiteX333" fmla="*/ 555028 w 6998756"/>
              <a:gd name="connsiteY333" fmla="*/ 5354143 h 6471290"/>
              <a:gd name="connsiteX334" fmla="*/ 510304 w 6998756"/>
              <a:gd name="connsiteY334" fmla="*/ 5376018 h 6471290"/>
              <a:gd name="connsiteX335" fmla="*/ 521730 w 6998756"/>
              <a:gd name="connsiteY335" fmla="*/ 5342708 h 6471290"/>
              <a:gd name="connsiteX336" fmla="*/ 535246 w 6998756"/>
              <a:gd name="connsiteY336" fmla="*/ 5325010 h 6471290"/>
              <a:gd name="connsiteX337" fmla="*/ 560189 w 6998756"/>
              <a:gd name="connsiteY337" fmla="*/ 5274003 h 6471290"/>
              <a:gd name="connsiteX338" fmla="*/ 577882 w 6998756"/>
              <a:gd name="connsiteY338" fmla="*/ 5287525 h 6471290"/>
              <a:gd name="connsiteX339" fmla="*/ 607002 w 6998756"/>
              <a:gd name="connsiteY339" fmla="*/ 5267739 h 6471290"/>
              <a:gd name="connsiteX340" fmla="*/ 595575 w 6998756"/>
              <a:gd name="connsiteY340" fmla="*/ 5301047 h 6471290"/>
              <a:gd name="connsiteX341" fmla="*/ 582059 w 6998756"/>
              <a:gd name="connsiteY341" fmla="*/ 5318746 h 6471290"/>
              <a:gd name="connsiteX342" fmla="*/ 764028 w 6998756"/>
              <a:gd name="connsiteY342" fmla="*/ 5135499 h 6471290"/>
              <a:gd name="connsiteX343" fmla="*/ 1044783 w 6998756"/>
              <a:gd name="connsiteY343" fmla="*/ 4859584 h 6471290"/>
              <a:gd name="connsiteX344" fmla="*/ 1163352 w 6998756"/>
              <a:gd name="connsiteY344" fmla="*/ 4796049 h 6471290"/>
              <a:gd name="connsiteX345" fmla="*/ 1240268 w 6998756"/>
              <a:gd name="connsiteY345" fmla="*/ 4658638 h 6471290"/>
              <a:gd name="connsiteX346" fmla="*/ 1308875 w 6998756"/>
              <a:gd name="connsiteY346" fmla="*/ 4611223 h 6471290"/>
              <a:gd name="connsiteX347" fmla="*/ 1328941 w 6998756"/>
              <a:gd name="connsiteY347" fmla="*/ 4593105 h 6471290"/>
              <a:gd name="connsiteX348" fmla="*/ 1163695 w 6998756"/>
              <a:gd name="connsiteY348" fmla="*/ 4712707 h 6471290"/>
              <a:gd name="connsiteX349" fmla="*/ 971403 w 6998756"/>
              <a:gd name="connsiteY349" fmla="*/ 4873868 h 6471290"/>
              <a:gd name="connsiteX350" fmla="*/ 767779 w 6998756"/>
              <a:gd name="connsiteY350" fmla="*/ 4968905 h 6471290"/>
              <a:gd name="connsiteX351" fmla="*/ 720089 w 6998756"/>
              <a:gd name="connsiteY351" fmla="*/ 4991775 h 6471290"/>
              <a:gd name="connsiteX352" fmla="*/ 527126 w 6998756"/>
              <a:gd name="connsiteY352" fmla="*/ 5125420 h 6471290"/>
              <a:gd name="connsiteX353" fmla="*/ 391825 w 6998756"/>
              <a:gd name="connsiteY353" fmla="*/ 5207124 h 6471290"/>
              <a:gd name="connsiteX354" fmla="*/ 319287 w 6998756"/>
              <a:gd name="connsiteY354" fmla="*/ 5220239 h 6471290"/>
              <a:gd name="connsiteX355" fmla="*/ 301522 w 6998756"/>
              <a:gd name="connsiteY355" fmla="*/ 5155892 h 6471290"/>
              <a:gd name="connsiteX356" fmla="*/ 421703 w 6998756"/>
              <a:gd name="connsiteY356" fmla="*/ 4959251 h 6471290"/>
              <a:gd name="connsiteX357" fmla="*/ 218080 w 6998756"/>
              <a:gd name="connsiteY357" fmla="*/ 5054288 h 6471290"/>
              <a:gd name="connsiteX358" fmla="*/ 179262 w 6998756"/>
              <a:gd name="connsiteY358" fmla="*/ 5069167 h 6471290"/>
              <a:gd name="connsiteX359" fmla="*/ 176812 w 6998756"/>
              <a:gd name="connsiteY359" fmla="*/ 5035217 h 6471290"/>
              <a:gd name="connsiteX360" fmla="*/ 153507 w 6998756"/>
              <a:gd name="connsiteY360" fmla="*/ 4995946 h 6471290"/>
              <a:gd name="connsiteX361" fmla="*/ 118242 w 6998756"/>
              <a:gd name="connsiteY361" fmla="*/ 5023697 h 6471290"/>
              <a:gd name="connsiteX362" fmla="*/ 69672 w 6998756"/>
              <a:gd name="connsiteY362" fmla="*/ 5063432 h 6471290"/>
              <a:gd name="connsiteX363" fmla="*/ 0 w 6998756"/>
              <a:gd name="connsiteY363" fmla="*/ 5021735 h 6471290"/>
              <a:gd name="connsiteX364" fmla="*/ 60557 w 6998756"/>
              <a:gd name="connsiteY364" fmla="*/ 4995310 h 6471290"/>
              <a:gd name="connsiteX365" fmla="*/ 86066 w 6998756"/>
              <a:gd name="connsiteY365" fmla="*/ 4992417 h 6471290"/>
              <a:gd name="connsiteX366" fmla="*/ 45021 w 6998756"/>
              <a:gd name="connsiteY366" fmla="*/ 4969131 h 6471290"/>
              <a:gd name="connsiteX367" fmla="*/ 39016 w 6998756"/>
              <a:gd name="connsiteY367" fmla="*/ 4922312 h 6471290"/>
              <a:gd name="connsiteX368" fmla="*/ 52986 w 6998756"/>
              <a:gd name="connsiteY368" fmla="*/ 4897675 h 6471290"/>
              <a:gd name="connsiteX369" fmla="*/ 83327 w 6998756"/>
              <a:gd name="connsiteY369" fmla="*/ 4721697 h 6471290"/>
              <a:gd name="connsiteX370" fmla="*/ 134968 w 6998756"/>
              <a:gd name="connsiteY370" fmla="*/ 4542607 h 6471290"/>
              <a:gd name="connsiteX371" fmla="*/ 149820 w 6998756"/>
              <a:gd name="connsiteY371" fmla="*/ 4501107 h 6471290"/>
              <a:gd name="connsiteX372" fmla="*/ 185721 w 6998756"/>
              <a:gd name="connsiteY372" fmla="*/ 4380380 h 6471290"/>
              <a:gd name="connsiteX373" fmla="*/ 168840 w 6998756"/>
              <a:gd name="connsiteY373" fmla="*/ 4299168 h 6471290"/>
              <a:gd name="connsiteX374" fmla="*/ 176363 w 6998756"/>
              <a:gd name="connsiteY374" fmla="*/ 4236145 h 6471290"/>
              <a:gd name="connsiteX375" fmla="*/ 182566 w 6998756"/>
              <a:gd name="connsiteY375" fmla="*/ 4198422 h 6471290"/>
              <a:gd name="connsiteX376" fmla="*/ 174797 w 6998756"/>
              <a:gd name="connsiteY376" fmla="*/ 4185330 h 6471290"/>
              <a:gd name="connsiteX377" fmla="*/ 209819 w 6998756"/>
              <a:gd name="connsiteY377" fmla="*/ 4081470 h 6471290"/>
              <a:gd name="connsiteX378" fmla="*/ 208252 w 6998756"/>
              <a:gd name="connsiteY378" fmla="*/ 4030654 h 6471290"/>
              <a:gd name="connsiteX379" fmla="*/ 264570 w 6998756"/>
              <a:gd name="connsiteY379" fmla="*/ 3923679 h 6471290"/>
              <a:gd name="connsiteX380" fmla="*/ 400974 w 6998756"/>
              <a:gd name="connsiteY380" fmla="*/ 3820896 h 6471290"/>
              <a:gd name="connsiteX381" fmla="*/ 414499 w 6998756"/>
              <a:gd name="connsiteY381" fmla="*/ 3804693 h 6471290"/>
              <a:gd name="connsiteX382" fmla="*/ 570169 w 6998756"/>
              <a:gd name="connsiteY382" fmla="*/ 3576085 h 6471290"/>
              <a:gd name="connsiteX383" fmla="*/ 739142 w 6998756"/>
              <a:gd name="connsiteY383" fmla="*/ 3335491 h 6471290"/>
              <a:gd name="connsiteX384" fmla="*/ 977767 w 6998756"/>
              <a:gd name="connsiteY384" fmla="*/ 3056263 h 6471290"/>
              <a:gd name="connsiteX385" fmla="*/ 1185315 w 6998756"/>
              <a:gd name="connsiteY385" fmla="*/ 2724678 h 6471290"/>
              <a:gd name="connsiteX386" fmla="*/ 1185956 w 6998756"/>
              <a:gd name="connsiteY386" fmla="*/ 2631700 h 6471290"/>
              <a:gd name="connsiteX387" fmla="*/ 1184401 w 6998756"/>
              <a:gd name="connsiteY387" fmla="*/ 2626072 h 6471290"/>
              <a:gd name="connsiteX388" fmla="*/ 1173243 w 6998756"/>
              <a:gd name="connsiteY388" fmla="*/ 2644084 h 6471290"/>
              <a:gd name="connsiteX389" fmla="*/ 1169705 w 6998756"/>
              <a:gd name="connsiteY389" fmla="*/ 2689893 h 6471290"/>
              <a:gd name="connsiteX390" fmla="*/ 1086684 w 6998756"/>
              <a:gd name="connsiteY390" fmla="*/ 2779583 h 6471290"/>
              <a:gd name="connsiteX391" fmla="*/ 1047140 w 6998756"/>
              <a:gd name="connsiteY391" fmla="*/ 2827845 h 6471290"/>
              <a:gd name="connsiteX392" fmla="*/ 940529 w 6998756"/>
              <a:gd name="connsiteY392" fmla="*/ 3056720 h 6471290"/>
              <a:gd name="connsiteX393" fmla="*/ 893738 w 6998756"/>
              <a:gd name="connsiteY393" fmla="*/ 3101877 h 6471290"/>
              <a:gd name="connsiteX394" fmla="*/ 900556 w 6998756"/>
              <a:gd name="connsiteY394" fmla="*/ 2977811 h 6471290"/>
              <a:gd name="connsiteX395" fmla="*/ 946920 w 6998756"/>
              <a:gd name="connsiteY395" fmla="*/ 2805484 h 6471290"/>
              <a:gd name="connsiteX396" fmla="*/ 1007991 w 6998756"/>
              <a:gd name="connsiteY396" fmla="*/ 2702956 h 6471290"/>
              <a:gd name="connsiteX397" fmla="*/ 1061846 w 6998756"/>
              <a:gd name="connsiteY397" fmla="*/ 2635301 h 6471290"/>
              <a:gd name="connsiteX398" fmla="*/ 1065180 w 6998756"/>
              <a:gd name="connsiteY398" fmla="*/ 2629726 h 6471290"/>
              <a:gd name="connsiteX399" fmla="*/ 1069875 w 6998756"/>
              <a:gd name="connsiteY399" fmla="*/ 2618870 h 6471290"/>
              <a:gd name="connsiteX400" fmla="*/ 1072037 w 6998756"/>
              <a:gd name="connsiteY400" fmla="*/ 2618260 h 6471290"/>
              <a:gd name="connsiteX401" fmla="*/ 1076372 w 6998756"/>
              <a:gd name="connsiteY401" fmla="*/ 2611011 h 6471290"/>
              <a:gd name="connsiteX402" fmla="*/ 1076437 w 6998756"/>
              <a:gd name="connsiteY402" fmla="*/ 2603702 h 6471290"/>
              <a:gd name="connsiteX403" fmla="*/ 1069875 w 6998756"/>
              <a:gd name="connsiteY403" fmla="*/ 2618870 h 6471290"/>
              <a:gd name="connsiteX404" fmla="*/ 1063474 w 6998756"/>
              <a:gd name="connsiteY404" fmla="*/ 2620676 h 6471290"/>
              <a:gd name="connsiteX405" fmla="*/ 1048509 w 6998756"/>
              <a:gd name="connsiteY405" fmla="*/ 2622678 h 6471290"/>
              <a:gd name="connsiteX406" fmla="*/ 1074434 w 6998756"/>
              <a:gd name="connsiteY406" fmla="*/ 2588731 h 6471290"/>
              <a:gd name="connsiteX407" fmla="*/ 1072430 w 6998756"/>
              <a:gd name="connsiteY407" fmla="*/ 2573759 h 6471290"/>
              <a:gd name="connsiteX408" fmla="*/ 1087395 w 6998756"/>
              <a:gd name="connsiteY408" fmla="*/ 2571757 h 6471290"/>
              <a:gd name="connsiteX409" fmla="*/ 1359603 w 6998756"/>
              <a:gd name="connsiteY409" fmla="*/ 2215307 h 6471290"/>
              <a:gd name="connsiteX410" fmla="*/ 1627804 w 6998756"/>
              <a:gd name="connsiteY410" fmla="*/ 1828915 h 6471290"/>
              <a:gd name="connsiteX411" fmla="*/ 1659738 w 6998756"/>
              <a:gd name="connsiteY411" fmla="*/ 1839882 h 6471290"/>
              <a:gd name="connsiteX412" fmla="*/ 1761434 w 6998756"/>
              <a:gd name="connsiteY412" fmla="*/ 1689119 h 6471290"/>
              <a:gd name="connsiteX413" fmla="*/ 1933950 w 6998756"/>
              <a:gd name="connsiteY413" fmla="*/ 1498403 h 6471290"/>
              <a:gd name="connsiteX414" fmla="*/ 2112475 w 6998756"/>
              <a:gd name="connsiteY414" fmla="*/ 1352601 h 6471290"/>
              <a:gd name="connsiteX415" fmla="*/ 2112772 w 6998756"/>
              <a:gd name="connsiteY415" fmla="*/ 1386849 h 6471290"/>
              <a:gd name="connsiteX416" fmla="*/ 2115875 w 6998756"/>
              <a:gd name="connsiteY416" fmla="*/ 1392643 h 6471290"/>
              <a:gd name="connsiteX417" fmla="*/ 2368381 w 6998756"/>
              <a:gd name="connsiteY417" fmla="*/ 1113415 h 6471290"/>
              <a:gd name="connsiteX418" fmla="*/ 2372963 w 6998756"/>
              <a:gd name="connsiteY418" fmla="*/ 1120035 h 6471290"/>
              <a:gd name="connsiteX419" fmla="*/ 2380065 w 6998756"/>
              <a:gd name="connsiteY419" fmla="*/ 1123576 h 6471290"/>
              <a:gd name="connsiteX420" fmla="*/ 2385743 w 6998756"/>
              <a:gd name="connsiteY420" fmla="*/ 1117924 h 6471290"/>
              <a:gd name="connsiteX421" fmla="*/ 2695893 w 6998756"/>
              <a:gd name="connsiteY421" fmla="*/ 817356 h 6471290"/>
              <a:gd name="connsiteX422" fmla="*/ 2731833 w 6998756"/>
              <a:gd name="connsiteY422" fmla="*/ 858265 h 6471290"/>
              <a:gd name="connsiteX423" fmla="*/ 2774726 w 6998756"/>
              <a:gd name="connsiteY423" fmla="*/ 837287 h 6471290"/>
              <a:gd name="connsiteX424" fmla="*/ 2774108 w 6998756"/>
              <a:gd name="connsiteY424" fmla="*/ 846894 h 6471290"/>
              <a:gd name="connsiteX425" fmla="*/ 2767188 w 6998756"/>
              <a:gd name="connsiteY425" fmla="*/ 861843 h 6471290"/>
              <a:gd name="connsiteX426" fmla="*/ 2872754 w 6998756"/>
              <a:gd name="connsiteY426" fmla="*/ 766749 h 6471290"/>
              <a:gd name="connsiteX427" fmla="*/ 3000067 w 6998756"/>
              <a:gd name="connsiteY427" fmla="*/ 676175 h 6471290"/>
              <a:gd name="connsiteX428" fmla="*/ 3027122 w 6998756"/>
              <a:gd name="connsiteY428" fmla="*/ 643768 h 6471290"/>
              <a:gd name="connsiteX429" fmla="*/ 3127576 w 6998756"/>
              <a:gd name="connsiteY429" fmla="*/ 501053 h 6471290"/>
              <a:gd name="connsiteX430" fmla="*/ 3302819 w 6998756"/>
              <a:gd name="connsiteY430" fmla="*/ 463719 h 6471290"/>
              <a:gd name="connsiteX431" fmla="*/ 3349649 w 6998756"/>
              <a:gd name="connsiteY431" fmla="*/ 538040 h 6471290"/>
              <a:gd name="connsiteX432" fmla="*/ 3290926 w 6998756"/>
              <a:gd name="connsiteY432" fmla="*/ 771722 h 6471290"/>
              <a:gd name="connsiteX433" fmla="*/ 3284726 w 6998756"/>
              <a:gd name="connsiteY433" fmla="*/ 809448 h 6471290"/>
              <a:gd name="connsiteX434" fmla="*/ 3331534 w 6998756"/>
              <a:gd name="connsiteY434" fmla="*/ 803443 h 6471290"/>
              <a:gd name="connsiteX435" fmla="*/ 3421571 w 6998756"/>
              <a:gd name="connsiteY435" fmla="*/ 698234 h 6471290"/>
              <a:gd name="connsiteX436" fmla="*/ 3767311 w 6998756"/>
              <a:gd name="connsiteY436" fmla="*/ 310461 h 6471290"/>
              <a:gd name="connsiteX437" fmla="*/ 3837621 w 6998756"/>
              <a:gd name="connsiteY437" fmla="*/ 259179 h 6471290"/>
              <a:gd name="connsiteX438" fmla="*/ 3883987 w 6998756"/>
              <a:gd name="connsiteY438" fmla="*/ 261605 h 6471290"/>
              <a:gd name="connsiteX439" fmla="*/ 3913493 w 6998756"/>
              <a:gd name="connsiteY439" fmla="*/ 263149 h 6471290"/>
              <a:gd name="connsiteX440" fmla="*/ 4000022 w 6998756"/>
              <a:gd name="connsiteY440" fmla="*/ 305729 h 6471290"/>
              <a:gd name="connsiteX441" fmla="*/ 4007791 w 6998756"/>
              <a:gd name="connsiteY441" fmla="*/ 318818 h 6471290"/>
              <a:gd name="connsiteX442" fmla="*/ 4025798 w 6998756"/>
              <a:gd name="connsiteY442" fmla="*/ 459279 h 6471290"/>
              <a:gd name="connsiteX443" fmla="*/ 4011832 w 6998756"/>
              <a:gd name="connsiteY443" fmla="*/ 483913 h 6471290"/>
              <a:gd name="connsiteX444" fmla="*/ 4065987 w 6998756"/>
              <a:gd name="connsiteY444" fmla="*/ 579758 h 6471290"/>
              <a:gd name="connsiteX445" fmla="*/ 4074639 w 6998756"/>
              <a:gd name="connsiteY445" fmla="*/ 575982 h 6471290"/>
              <a:gd name="connsiteX446" fmla="*/ 4189966 w 6998756"/>
              <a:gd name="connsiteY446" fmla="*/ 472096 h 6471290"/>
              <a:gd name="connsiteX447" fmla="*/ 4274024 w 6998756"/>
              <a:gd name="connsiteY447" fmla="*/ 400396 h 6471290"/>
              <a:gd name="connsiteX448" fmla="*/ 4242487 w 6998756"/>
              <a:gd name="connsiteY448" fmla="*/ 276141 h 6471290"/>
              <a:gd name="connsiteX449" fmla="*/ 4264444 w 6998756"/>
              <a:gd name="connsiteY449" fmla="*/ 260379 h 6471290"/>
              <a:gd name="connsiteX450" fmla="*/ 4267336 w 6998756"/>
              <a:gd name="connsiteY450" fmla="*/ 285896 h 6471290"/>
              <a:gd name="connsiteX451" fmla="*/ 4265129 w 6998756"/>
              <a:gd name="connsiteY451" fmla="*/ 328059 h 6471290"/>
              <a:gd name="connsiteX452" fmla="*/ 4291965 w 6998756"/>
              <a:gd name="connsiteY452" fmla="*/ 299870 h 6471290"/>
              <a:gd name="connsiteX453" fmla="*/ 4324535 w 6998756"/>
              <a:gd name="connsiteY453" fmla="*/ 162056 h 6471290"/>
              <a:gd name="connsiteX454" fmla="*/ 4426778 w 6998756"/>
              <a:gd name="connsiteY454" fmla="*/ 65942 h 6471290"/>
              <a:gd name="connsiteX455" fmla="*/ 4457387 w 6998756"/>
              <a:gd name="connsiteY455" fmla="*/ 46404 h 6471290"/>
              <a:gd name="connsiteX456" fmla="*/ 4540121 w 6998756"/>
              <a:gd name="connsiteY456" fmla="*/ 0 h 647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6998756" h="6471290">
                <a:moveTo>
                  <a:pt x="4043260" y="5264682"/>
                </a:moveTo>
                <a:lnTo>
                  <a:pt x="4031821" y="5270785"/>
                </a:lnTo>
                <a:lnTo>
                  <a:pt x="4032292" y="5276701"/>
                </a:lnTo>
                <a:lnTo>
                  <a:pt x="4034244" y="5274954"/>
                </a:lnTo>
                <a:close/>
                <a:moveTo>
                  <a:pt x="4177955" y="5062815"/>
                </a:moveTo>
                <a:cubicBezTo>
                  <a:pt x="4165309" y="5062153"/>
                  <a:pt x="4148007" y="5069704"/>
                  <a:pt x="4151119" y="5091007"/>
                </a:cubicBezTo>
                <a:cubicBezTo>
                  <a:pt x="4152025" y="5154471"/>
                  <a:pt x="4116761" y="5182219"/>
                  <a:pt x="4049761" y="5170256"/>
                </a:cubicBezTo>
                <a:cubicBezTo>
                  <a:pt x="4041330" y="5169815"/>
                  <a:pt x="4032902" y="5169374"/>
                  <a:pt x="4024029" y="5177366"/>
                </a:cubicBezTo>
                <a:cubicBezTo>
                  <a:pt x="4019594" y="5181361"/>
                  <a:pt x="4019153" y="5189794"/>
                  <a:pt x="4022926" y="5198446"/>
                </a:cubicBezTo>
                <a:cubicBezTo>
                  <a:pt x="4028696" y="5209318"/>
                  <a:pt x="4050384" y="5218908"/>
                  <a:pt x="4060897" y="5230028"/>
                </a:cubicBezTo>
                <a:lnTo>
                  <a:pt x="4066183" y="5238570"/>
                </a:lnTo>
                <a:lnTo>
                  <a:pt x="4079684" y="5223190"/>
                </a:lnTo>
                <a:cubicBezTo>
                  <a:pt x="4090779" y="5207802"/>
                  <a:pt x="4097014" y="5195050"/>
                  <a:pt x="4095970" y="5187245"/>
                </a:cubicBezTo>
                <a:cubicBezTo>
                  <a:pt x="4124046" y="5159654"/>
                  <a:pt x="4153358" y="5133882"/>
                  <a:pt x="4182101" y="5109429"/>
                </a:cubicBezTo>
                <a:lnTo>
                  <a:pt x="4237020" y="5063016"/>
                </a:lnTo>
                <a:lnTo>
                  <a:pt x="4212822" y="5065367"/>
                </a:lnTo>
                <a:cubicBezTo>
                  <a:pt x="4201623" y="5064847"/>
                  <a:pt x="4189546" y="5063421"/>
                  <a:pt x="4177955" y="5062815"/>
                </a:cubicBezTo>
                <a:close/>
                <a:moveTo>
                  <a:pt x="5215197" y="4051921"/>
                </a:moveTo>
                <a:lnTo>
                  <a:pt x="5209287" y="4054961"/>
                </a:lnTo>
                <a:cubicBezTo>
                  <a:pt x="5153974" y="4089720"/>
                  <a:pt x="5108650" y="4138080"/>
                  <a:pt x="5077055" y="4196673"/>
                </a:cubicBezTo>
                <a:cubicBezTo>
                  <a:pt x="5058428" y="4229520"/>
                  <a:pt x="5031816" y="4253493"/>
                  <a:pt x="5001206" y="4273031"/>
                </a:cubicBezTo>
                <a:cubicBezTo>
                  <a:pt x="4961728" y="4300560"/>
                  <a:pt x="4925801" y="4340956"/>
                  <a:pt x="4886981" y="4355836"/>
                </a:cubicBezTo>
                <a:cubicBezTo>
                  <a:pt x="4822431" y="4377825"/>
                  <a:pt x="4789839" y="4435308"/>
                  <a:pt x="4737493" y="4466390"/>
                </a:cubicBezTo>
                <a:cubicBezTo>
                  <a:pt x="4711319" y="4481932"/>
                  <a:pt x="4693355" y="4502129"/>
                  <a:pt x="4675172" y="4526545"/>
                </a:cubicBezTo>
                <a:cubicBezTo>
                  <a:pt x="4607090" y="4615993"/>
                  <a:pt x="4523035" y="4687693"/>
                  <a:pt x="4419003" y="4737211"/>
                </a:cubicBezTo>
                <a:cubicBezTo>
                  <a:pt x="4410354" y="4740984"/>
                  <a:pt x="4397488" y="4744539"/>
                  <a:pt x="4405257" y="4757629"/>
                </a:cubicBezTo>
                <a:cubicBezTo>
                  <a:pt x="4428559" y="4796899"/>
                  <a:pt x="4397951" y="4816437"/>
                  <a:pt x="4375773" y="4836413"/>
                </a:cubicBezTo>
                <a:cubicBezTo>
                  <a:pt x="4322766" y="4880144"/>
                  <a:pt x="4302375" y="4946722"/>
                  <a:pt x="4253140" y="4999107"/>
                </a:cubicBezTo>
                <a:cubicBezTo>
                  <a:pt x="4259469" y="5019520"/>
                  <a:pt x="4260831" y="5033861"/>
                  <a:pt x="4258591" y="5043850"/>
                </a:cubicBezTo>
                <a:lnTo>
                  <a:pt x="4255556" y="5047350"/>
                </a:lnTo>
                <a:lnTo>
                  <a:pt x="4264823" y="5039519"/>
                </a:lnTo>
                <a:cubicBezTo>
                  <a:pt x="4316428" y="4994875"/>
                  <a:pt x="4358541" y="4953487"/>
                  <a:pt x="4376726" y="4911330"/>
                </a:cubicBezTo>
                <a:cubicBezTo>
                  <a:pt x="4446392" y="4838448"/>
                  <a:pt x="4437054" y="4887368"/>
                  <a:pt x="4495294" y="4847795"/>
                </a:cubicBezTo>
                <a:cubicBezTo>
                  <a:pt x="4564961" y="4774914"/>
                  <a:pt x="4531664" y="4763479"/>
                  <a:pt x="4572211" y="4710384"/>
                </a:cubicBezTo>
                <a:cubicBezTo>
                  <a:pt x="4675174" y="4648937"/>
                  <a:pt x="4729237" y="4578144"/>
                  <a:pt x="4769783" y="4525049"/>
                </a:cubicBezTo>
                <a:cubicBezTo>
                  <a:pt x="4810330" y="4471954"/>
                  <a:pt x="4848789" y="4403248"/>
                  <a:pt x="4934059" y="4328278"/>
                </a:cubicBezTo>
                <a:cubicBezTo>
                  <a:pt x="4965268" y="4324103"/>
                  <a:pt x="4994388" y="4304317"/>
                  <a:pt x="4982961" y="4337626"/>
                </a:cubicBezTo>
                <a:cubicBezTo>
                  <a:pt x="5031832" y="4287389"/>
                  <a:pt x="5074006" y="4239041"/>
                  <a:pt x="5112069" y="4191493"/>
                </a:cubicBez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3" y="2329145"/>
                </a:lnTo>
                <a:lnTo>
                  <a:pt x="1346081" y="2326178"/>
                </a:lnTo>
                <a:cubicBezTo>
                  <a:pt x="1369478" y="2303601"/>
                  <a:pt x="1381483" y="2267561"/>
                  <a:pt x="1416062" y="2254923"/>
                </a:cubicBezTo>
                <a:cubicBezTo>
                  <a:pt x="1426414" y="2250780"/>
                  <a:pt x="1429104" y="2236489"/>
                  <a:pt x="1424962" y="2226134"/>
                </a:cubicBezTo>
                <a:close/>
                <a:moveTo>
                  <a:pt x="1507160" y="2090249"/>
                </a:moveTo>
                <a:lnTo>
                  <a:pt x="1456732" y="2158498"/>
                </a:lnTo>
                <a:lnTo>
                  <a:pt x="1438688" y="2185602"/>
                </a:lnTo>
                <a:lnTo>
                  <a:pt x="1453739" y="2174973"/>
                </a:lnTo>
                <a:cubicBezTo>
                  <a:pt x="1467196" y="2163579"/>
                  <a:pt x="1506954" y="2178903"/>
                  <a:pt x="1497217" y="2133545"/>
                </a:cubicBezTo>
                <a:cubicBezTo>
                  <a:pt x="1494939" y="2124848"/>
                  <a:pt x="1502288" y="2114698"/>
                  <a:pt x="1506065" y="2103875"/>
                </a:cubicBezTo>
                <a:close/>
                <a:moveTo>
                  <a:pt x="2705909" y="892212"/>
                </a:moveTo>
                <a:cubicBezTo>
                  <a:pt x="2635088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7" y="1082319"/>
                </a:lnTo>
                <a:cubicBezTo>
                  <a:pt x="2563518" y="1093016"/>
                  <a:pt x="2587723" y="1084769"/>
                  <a:pt x="2608179" y="1057301"/>
                </a:cubicBezTo>
                <a:cubicBezTo>
                  <a:pt x="2608179" y="1057301"/>
                  <a:pt x="2608400" y="1053087"/>
                  <a:pt x="2608400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7" y="926778"/>
                </a:lnTo>
                <a:lnTo>
                  <a:pt x="2690340" y="932395"/>
                </a:lnTo>
                <a:cubicBezTo>
                  <a:pt x="2685228" y="936889"/>
                  <a:pt x="2681987" y="941132"/>
                  <a:pt x="2681987" y="941132"/>
                </a:cubicBezTo>
                <a:cubicBezTo>
                  <a:pt x="2665019" y="928163"/>
                  <a:pt x="2679984" y="926160"/>
                  <a:pt x="2692947" y="909186"/>
                </a:cubicBezTo>
                <a:cubicBezTo>
                  <a:pt x="2692947" y="909186"/>
                  <a:pt x="2692947" y="909186"/>
                  <a:pt x="2705909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4"/>
                  <a:pt x="4614250" y="118030"/>
                </a:cubicBezTo>
                <a:cubicBezTo>
                  <a:pt x="4583663" y="217897"/>
                  <a:pt x="4553078" y="317761"/>
                  <a:pt x="4522491" y="417627"/>
                </a:cubicBezTo>
                <a:cubicBezTo>
                  <a:pt x="4512739" y="442482"/>
                  <a:pt x="4494996" y="458465"/>
                  <a:pt x="4470146" y="448710"/>
                </a:cubicBezTo>
                <a:cubicBezTo>
                  <a:pt x="4441081" y="438732"/>
                  <a:pt x="4455051" y="414097"/>
                  <a:pt x="4460369" y="393237"/>
                </a:cubicBezTo>
                <a:cubicBezTo>
                  <a:pt x="4461251" y="376371"/>
                  <a:pt x="4474780" y="360168"/>
                  <a:pt x="4471888" y="334651"/>
                </a:cubicBezTo>
                <a:cubicBezTo>
                  <a:pt x="4401138" y="394365"/>
                  <a:pt x="4372095" y="464716"/>
                  <a:pt x="4346608" y="547938"/>
                </a:cubicBezTo>
                <a:cubicBezTo>
                  <a:pt x="4389640" y="533279"/>
                  <a:pt x="4395401" y="503987"/>
                  <a:pt x="4409589" y="475135"/>
                </a:cubicBezTo>
                <a:cubicBezTo>
                  <a:pt x="4414468" y="462707"/>
                  <a:pt x="4423338" y="454715"/>
                  <a:pt x="4439977" y="459814"/>
                </a:cubicBezTo>
                <a:cubicBezTo>
                  <a:pt x="4456618" y="464913"/>
                  <a:pt x="4468822" y="474006"/>
                  <a:pt x="4472154" y="491091"/>
                </a:cubicBezTo>
                <a:cubicBezTo>
                  <a:pt x="4475267" y="512394"/>
                  <a:pt x="4462621" y="511732"/>
                  <a:pt x="4449975" y="511071"/>
                </a:cubicBezTo>
                <a:cubicBezTo>
                  <a:pt x="4424243" y="518179"/>
                  <a:pt x="4423581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2" y="666188"/>
                  <a:pt x="4416299" y="669964"/>
                  <a:pt x="4395666" y="660427"/>
                </a:cubicBezTo>
                <a:cubicBezTo>
                  <a:pt x="4375032" y="650893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20"/>
                </a:cubicBezTo>
                <a:cubicBezTo>
                  <a:pt x="4430294" y="725655"/>
                  <a:pt x="4439163" y="717665"/>
                  <a:pt x="4451809" y="718327"/>
                </a:cubicBezTo>
                <a:cubicBezTo>
                  <a:pt x="4464455" y="718989"/>
                  <a:pt x="4468229" y="727641"/>
                  <a:pt x="4467567" y="740289"/>
                </a:cubicBezTo>
                <a:cubicBezTo>
                  <a:pt x="4473347" y="791325"/>
                  <a:pt x="4449846" y="836601"/>
                  <a:pt x="4442321" y="899623"/>
                </a:cubicBezTo>
                <a:cubicBezTo>
                  <a:pt x="4482683" y="855230"/>
                  <a:pt x="4513954" y="823044"/>
                  <a:pt x="4556766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3" y="736490"/>
                  <a:pt x="4595782" y="713176"/>
                  <a:pt x="4618624" y="680552"/>
                </a:cubicBezTo>
                <a:cubicBezTo>
                  <a:pt x="4660531" y="606643"/>
                  <a:pt x="4749267" y="607061"/>
                  <a:pt x="4803157" y="546465"/>
                </a:cubicBezTo>
                <a:cubicBezTo>
                  <a:pt x="4821340" y="522049"/>
                  <a:pt x="4850405" y="532027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4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1" y="904573"/>
                </a:cubicBezTo>
                <a:cubicBezTo>
                  <a:pt x="4926831" y="929208"/>
                  <a:pt x="4903991" y="961834"/>
                  <a:pt x="4928178" y="984237"/>
                </a:cubicBezTo>
                <a:cubicBezTo>
                  <a:pt x="4960574" y="1011301"/>
                  <a:pt x="4991183" y="991763"/>
                  <a:pt x="5017798" y="967790"/>
                </a:cubicBezTo>
                <a:cubicBezTo>
                  <a:pt x="5083891" y="916287"/>
                  <a:pt x="5149985" y="864787"/>
                  <a:pt x="5223627" y="830590"/>
                </a:cubicBezTo>
                <a:cubicBezTo>
                  <a:pt x="5249580" y="819266"/>
                  <a:pt x="5266440" y="820148"/>
                  <a:pt x="5273324" y="850102"/>
                </a:cubicBezTo>
                <a:cubicBezTo>
                  <a:pt x="5272662" y="862749"/>
                  <a:pt x="5276438" y="871405"/>
                  <a:pt x="5288860" y="876281"/>
                </a:cubicBezTo>
                <a:cubicBezTo>
                  <a:pt x="5346548" y="904667"/>
                  <a:pt x="5347453" y="968131"/>
                  <a:pt x="5291114" y="994777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8" y="1131316"/>
                </a:cubicBezTo>
                <a:cubicBezTo>
                  <a:pt x="5066438" y="1169039"/>
                  <a:pt x="5032055" y="1179925"/>
                  <a:pt x="4999438" y="1157078"/>
                </a:cubicBezTo>
                <a:cubicBezTo>
                  <a:pt x="4987013" y="1152201"/>
                  <a:pt x="4974808" y="1143107"/>
                  <a:pt x="4965718" y="1155314"/>
                </a:cubicBezTo>
                <a:cubicBezTo>
                  <a:pt x="4952410" y="1167301"/>
                  <a:pt x="4960400" y="1176175"/>
                  <a:pt x="4968387" y="1185048"/>
                </a:cubicBezTo>
                <a:cubicBezTo>
                  <a:pt x="4988580" y="1203016"/>
                  <a:pt x="4983704" y="1215443"/>
                  <a:pt x="4962187" y="1222775"/>
                </a:cubicBezTo>
                <a:cubicBezTo>
                  <a:pt x="4914497" y="1245644"/>
                  <a:pt x="4960863" y="1248071"/>
                  <a:pt x="4968630" y="1261160"/>
                </a:cubicBezTo>
                <a:cubicBezTo>
                  <a:pt x="4942238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6" y="1379681"/>
                </a:cubicBezTo>
                <a:cubicBezTo>
                  <a:pt x="4910768" y="1397647"/>
                  <a:pt x="4943606" y="1416277"/>
                  <a:pt x="4970001" y="1396521"/>
                </a:cubicBezTo>
                <a:cubicBezTo>
                  <a:pt x="5001052" y="1368552"/>
                  <a:pt x="5052294" y="1358548"/>
                  <a:pt x="5066042" y="1338131"/>
                </a:cubicBezTo>
                <a:cubicBezTo>
                  <a:pt x="5098856" y="1276431"/>
                  <a:pt x="5162965" y="1262875"/>
                  <a:pt x="5203548" y="1214266"/>
                </a:cubicBezTo>
                <a:cubicBezTo>
                  <a:pt x="5253223" y="1153449"/>
                  <a:pt x="5334633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0" y="1061965"/>
                  <a:pt x="5473266" y="1067726"/>
                  <a:pt x="5458392" y="1028897"/>
                </a:cubicBezTo>
                <a:cubicBezTo>
                  <a:pt x="5454839" y="1016028"/>
                  <a:pt x="5467925" y="1008258"/>
                  <a:pt x="5476575" y="1004483"/>
                </a:cubicBezTo>
                <a:cubicBezTo>
                  <a:pt x="5561979" y="987813"/>
                  <a:pt x="5599893" y="909469"/>
                  <a:pt x="5665325" y="870617"/>
                </a:cubicBezTo>
                <a:cubicBezTo>
                  <a:pt x="5757150" y="812005"/>
                  <a:pt x="5817685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0" y="725816"/>
                  <a:pt x="6054190" y="789499"/>
                  <a:pt x="6022477" y="830120"/>
                </a:cubicBezTo>
                <a:cubicBezTo>
                  <a:pt x="5995644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69" y="993278"/>
                </a:cubicBezTo>
                <a:cubicBezTo>
                  <a:pt x="5805792" y="1013258"/>
                  <a:pt x="5796697" y="1025464"/>
                  <a:pt x="5820886" y="1047868"/>
                </a:cubicBezTo>
                <a:cubicBezTo>
                  <a:pt x="5828874" y="1056742"/>
                  <a:pt x="5832429" y="1069611"/>
                  <a:pt x="5823556" y="1077603"/>
                </a:cubicBezTo>
                <a:cubicBezTo>
                  <a:pt x="5810028" y="1093807"/>
                  <a:pt x="5798047" y="1080495"/>
                  <a:pt x="5790056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cubicBezTo>
                  <a:pt x="5683821" y="1163301"/>
                  <a:pt x="5637918" y="1232769"/>
                  <a:pt x="5575820" y="1288707"/>
                </a:cubicBezTo>
                <a:cubicBezTo>
                  <a:pt x="5548984" y="1316899"/>
                  <a:pt x="5571628" y="1368816"/>
                  <a:pt x="5520164" y="1383033"/>
                </a:cubicBezTo>
                <a:cubicBezTo>
                  <a:pt x="5515950" y="1382813"/>
                  <a:pt x="5523496" y="1400119"/>
                  <a:pt x="5527489" y="1404557"/>
                </a:cubicBezTo>
                <a:cubicBezTo>
                  <a:pt x="5543468" y="1422304"/>
                  <a:pt x="5560327" y="1423186"/>
                  <a:pt x="5577629" y="1415637"/>
                </a:cubicBezTo>
                <a:cubicBezTo>
                  <a:pt x="5590495" y="1412083"/>
                  <a:pt x="5612011" y="1404751"/>
                  <a:pt x="5600251" y="1387225"/>
                </a:cubicBezTo>
                <a:cubicBezTo>
                  <a:pt x="5589148" y="1357050"/>
                  <a:pt x="5610665" y="1349722"/>
                  <a:pt x="5628408" y="1333739"/>
                </a:cubicBezTo>
                <a:cubicBezTo>
                  <a:pt x="5689847" y="1290449"/>
                  <a:pt x="5763046" y="1264686"/>
                  <a:pt x="5808728" y="1199431"/>
                </a:cubicBezTo>
                <a:cubicBezTo>
                  <a:pt x="5822475" y="1179012"/>
                  <a:pt x="5838894" y="1188328"/>
                  <a:pt x="5855534" y="1193424"/>
                </a:cubicBezTo>
                <a:cubicBezTo>
                  <a:pt x="5888371" y="1212054"/>
                  <a:pt x="5910110" y="1200509"/>
                  <a:pt x="5932730" y="1172099"/>
                </a:cubicBezTo>
                <a:cubicBezTo>
                  <a:pt x="5968877" y="1127486"/>
                  <a:pt x="5998382" y="1129030"/>
                  <a:pt x="6029455" y="1181389"/>
                </a:cubicBezTo>
                <a:cubicBezTo>
                  <a:pt x="6045212" y="1203351"/>
                  <a:pt x="6050309" y="1186707"/>
                  <a:pt x="6058961" y="1182933"/>
                </a:cubicBezTo>
                <a:cubicBezTo>
                  <a:pt x="6102876" y="1151410"/>
                  <a:pt x="6146792" y="1119885"/>
                  <a:pt x="6186713" y="1083924"/>
                </a:cubicBezTo>
                <a:cubicBezTo>
                  <a:pt x="6270771" y="1012223"/>
                  <a:pt x="6366810" y="953833"/>
                  <a:pt x="6438885" y="868823"/>
                </a:cubicBezTo>
                <a:cubicBezTo>
                  <a:pt x="6484346" y="807785"/>
                  <a:pt x="6557987" y="773589"/>
                  <a:pt x="6623641" y="730519"/>
                </a:cubicBezTo>
                <a:cubicBezTo>
                  <a:pt x="6645598" y="714757"/>
                  <a:pt x="6654470" y="706767"/>
                  <a:pt x="6660010" y="681689"/>
                </a:cubicBezTo>
                <a:cubicBezTo>
                  <a:pt x="6669764" y="656834"/>
                  <a:pt x="6672412" y="606238"/>
                  <a:pt x="6725441" y="642837"/>
                </a:cubicBezTo>
                <a:cubicBezTo>
                  <a:pt x="6737646" y="651929"/>
                  <a:pt x="6755168" y="640164"/>
                  <a:pt x="6751613" y="627295"/>
                </a:cubicBezTo>
                <a:cubicBezTo>
                  <a:pt x="6733627" y="567165"/>
                  <a:pt x="6784870" y="557163"/>
                  <a:pt x="6811706" y="528973"/>
                </a:cubicBezTo>
                <a:cubicBezTo>
                  <a:pt x="6833884" y="508996"/>
                  <a:pt x="6855841" y="493234"/>
                  <a:pt x="6877801" y="477473"/>
                </a:cubicBezTo>
                <a:cubicBezTo>
                  <a:pt x="6921274" y="454379"/>
                  <a:pt x="6937693" y="463695"/>
                  <a:pt x="6939481" y="510294"/>
                </a:cubicBezTo>
                <a:cubicBezTo>
                  <a:pt x="6943035" y="523163"/>
                  <a:pt x="6938378" y="531376"/>
                  <a:pt x="6950581" y="540469"/>
                </a:cubicBezTo>
                <a:cubicBezTo>
                  <a:pt x="6995844" y="563977"/>
                  <a:pt x="7014713" y="607241"/>
                  <a:pt x="6983000" y="647858"/>
                </a:cubicBezTo>
                <a:cubicBezTo>
                  <a:pt x="6932665" y="721326"/>
                  <a:pt x="6882326" y="794791"/>
                  <a:pt x="6803806" y="841415"/>
                </a:cubicBezTo>
                <a:cubicBezTo>
                  <a:pt x="6782070" y="852961"/>
                  <a:pt x="6760334" y="864505"/>
                  <a:pt x="6750800" y="885146"/>
                </a:cubicBezTo>
                <a:cubicBezTo>
                  <a:pt x="6703575" y="979914"/>
                  <a:pt x="6627725" y="1056272"/>
                  <a:pt x="6556314" y="1128634"/>
                </a:cubicBezTo>
                <a:cubicBezTo>
                  <a:pt x="6516392" y="1164593"/>
                  <a:pt x="6480465" y="1204992"/>
                  <a:pt x="6498231" y="1269339"/>
                </a:cubicBezTo>
                <a:cubicBezTo>
                  <a:pt x="6501342" y="1290638"/>
                  <a:pt x="6487595" y="1311059"/>
                  <a:pt x="6469852" y="1327041"/>
                </a:cubicBezTo>
                <a:cubicBezTo>
                  <a:pt x="6461200" y="1330816"/>
                  <a:pt x="6456545" y="1339027"/>
                  <a:pt x="6464533" y="1347902"/>
                </a:cubicBezTo>
                <a:cubicBezTo>
                  <a:pt x="6472743" y="1352558"/>
                  <a:pt x="6481171" y="1352999"/>
                  <a:pt x="6485609" y="1349005"/>
                </a:cubicBezTo>
                <a:cubicBezTo>
                  <a:pt x="6534620" y="1300836"/>
                  <a:pt x="6579420" y="1252448"/>
                  <a:pt x="6644411" y="1222027"/>
                </a:cubicBezTo>
                <a:cubicBezTo>
                  <a:pt x="6675217" y="1117945"/>
                  <a:pt x="6783022" y="1077082"/>
                  <a:pt x="6838236" y="991187"/>
                </a:cubicBezTo>
                <a:cubicBezTo>
                  <a:pt x="6842671" y="987193"/>
                  <a:pt x="6842892" y="982976"/>
                  <a:pt x="6847327" y="978980"/>
                </a:cubicBezTo>
                <a:cubicBezTo>
                  <a:pt x="6869066" y="967435"/>
                  <a:pt x="6883695" y="930149"/>
                  <a:pt x="6916313" y="952996"/>
                </a:cubicBezTo>
                <a:cubicBezTo>
                  <a:pt x="6948929" y="975843"/>
                  <a:pt x="6926310" y="1004253"/>
                  <a:pt x="6916557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8" y="1187365"/>
                  <a:pt x="6751795" y="1269925"/>
                  <a:pt x="6693469" y="1334515"/>
                </a:cubicBezTo>
                <a:cubicBezTo>
                  <a:pt x="6675506" y="1354715"/>
                  <a:pt x="6699253" y="1385551"/>
                  <a:pt x="6685063" y="1414403"/>
                </a:cubicBezTo>
                <a:cubicBezTo>
                  <a:pt x="6675088" y="1443475"/>
                  <a:pt x="6673543" y="1472990"/>
                  <a:pt x="6719467" y="1483848"/>
                </a:cubicBezTo>
                <a:cubicBezTo>
                  <a:pt x="6744538" y="1489389"/>
                  <a:pt x="6734562" y="1518460"/>
                  <a:pt x="6725030" y="1539101"/>
                </a:cubicBezTo>
                <a:cubicBezTo>
                  <a:pt x="6715716" y="1555523"/>
                  <a:pt x="6702629" y="1563295"/>
                  <a:pt x="6686430" y="1549764"/>
                </a:cubicBezTo>
                <a:cubicBezTo>
                  <a:pt x="6678443" y="1540889"/>
                  <a:pt x="6666460" y="1527580"/>
                  <a:pt x="6648717" y="1543562"/>
                </a:cubicBezTo>
                <a:cubicBezTo>
                  <a:pt x="6652931" y="1543783"/>
                  <a:pt x="6656706" y="1552435"/>
                  <a:pt x="6656706" y="1552435"/>
                </a:cubicBezTo>
                <a:cubicBezTo>
                  <a:pt x="6717283" y="1606338"/>
                  <a:pt x="6711303" y="1639848"/>
                  <a:pt x="6642098" y="1670048"/>
                </a:cubicBezTo>
                <a:cubicBezTo>
                  <a:pt x="6620360" y="1681594"/>
                  <a:pt x="6582868" y="1671177"/>
                  <a:pt x="6577326" y="1696254"/>
                </a:cubicBezTo>
                <a:cubicBezTo>
                  <a:pt x="6566249" y="1746406"/>
                  <a:pt x="6538310" y="1795678"/>
                  <a:pt x="6544095" y="1846714"/>
                </a:cubicBezTo>
                <a:cubicBezTo>
                  <a:pt x="6547206" y="1868014"/>
                  <a:pt x="6554754" y="1885320"/>
                  <a:pt x="6537011" y="1901303"/>
                </a:cubicBezTo>
                <a:cubicBezTo>
                  <a:pt x="6510175" y="1929493"/>
                  <a:pt x="6539240" y="1939471"/>
                  <a:pt x="6555879" y="1944567"/>
                </a:cubicBezTo>
                <a:cubicBezTo>
                  <a:pt x="6584944" y="1954545"/>
                  <a:pt x="6629962" y="1901939"/>
                  <a:pt x="6623078" y="1871985"/>
                </a:cubicBezTo>
                <a:cubicBezTo>
                  <a:pt x="6615749" y="1850464"/>
                  <a:pt x="6616411" y="1837814"/>
                  <a:pt x="6634154" y="1821831"/>
                </a:cubicBezTo>
                <a:cubicBezTo>
                  <a:pt x="6651897" y="1805849"/>
                  <a:pt x="6690935" y="1786755"/>
                  <a:pt x="6641457" y="1763026"/>
                </a:cubicBezTo>
                <a:cubicBezTo>
                  <a:pt x="6633250" y="1758367"/>
                  <a:pt x="6637905" y="1750156"/>
                  <a:pt x="6642561" y="1741943"/>
                </a:cubicBezTo>
                <a:cubicBezTo>
                  <a:pt x="6677384" y="1722629"/>
                  <a:pt x="6696255" y="1765893"/>
                  <a:pt x="6730196" y="1763441"/>
                </a:cubicBezTo>
                <a:cubicBezTo>
                  <a:pt x="6747056" y="1764323"/>
                  <a:pt x="6733307" y="1784744"/>
                  <a:pt x="6728210" y="1801388"/>
                </a:cubicBezTo>
                <a:cubicBezTo>
                  <a:pt x="6718014" y="1834677"/>
                  <a:pt x="6682749" y="1862424"/>
                  <a:pt x="6701837" y="1901474"/>
                </a:cubicBezTo>
                <a:cubicBezTo>
                  <a:pt x="6705834" y="1905909"/>
                  <a:pt x="6701175" y="1914123"/>
                  <a:pt x="6696741" y="1918119"/>
                </a:cubicBezTo>
                <a:cubicBezTo>
                  <a:pt x="6622658" y="1960747"/>
                  <a:pt x="6642873" y="2059044"/>
                  <a:pt x="6589424" y="2111206"/>
                </a:cubicBezTo>
                <a:cubicBezTo>
                  <a:pt x="6576118" y="2123193"/>
                  <a:pt x="6571018" y="2139837"/>
                  <a:pt x="6557714" y="2151823"/>
                </a:cubicBezTo>
                <a:cubicBezTo>
                  <a:pt x="6513796" y="2183348"/>
                  <a:pt x="6490515" y="2224409"/>
                  <a:pt x="6467011" y="2269684"/>
                </a:cubicBezTo>
                <a:cubicBezTo>
                  <a:pt x="6462135" y="2282111"/>
                  <a:pt x="6453264" y="2290102"/>
                  <a:pt x="6448386" y="2302532"/>
                </a:cubicBezTo>
                <a:cubicBezTo>
                  <a:pt x="6446842" y="2332044"/>
                  <a:pt x="6358989" y="2314764"/>
                  <a:pt x="6410695" y="2376658"/>
                </a:cubicBezTo>
                <a:cubicBezTo>
                  <a:pt x="6430447" y="2403058"/>
                  <a:pt x="6424244" y="2440784"/>
                  <a:pt x="6456420" y="2472061"/>
                </a:cubicBezTo>
                <a:cubicBezTo>
                  <a:pt x="6492592" y="2507777"/>
                  <a:pt x="6498373" y="2558813"/>
                  <a:pt x="6466440" y="2603647"/>
                </a:cubicBezTo>
                <a:cubicBezTo>
                  <a:pt x="6379736" y="2725942"/>
                  <a:pt x="6297025" y="2852672"/>
                  <a:pt x="6189907" y="2961216"/>
                </a:cubicBezTo>
                <a:cubicBezTo>
                  <a:pt x="6154200" y="2997398"/>
                  <a:pt x="6114279" y="3033360"/>
                  <a:pt x="6082567" y="3073977"/>
                </a:cubicBezTo>
                <a:cubicBezTo>
                  <a:pt x="6059727" y="3106604"/>
                  <a:pt x="6012478" y="3121043"/>
                  <a:pt x="5977654" y="3140358"/>
                </a:cubicBezTo>
                <a:cubicBezTo>
                  <a:pt x="5960353" y="3147910"/>
                  <a:pt x="5947045" y="3159895"/>
                  <a:pt x="5941728" y="3180757"/>
                </a:cubicBezTo>
                <a:cubicBezTo>
                  <a:pt x="5908251" y="3255104"/>
                  <a:pt x="5866785" y="3320579"/>
                  <a:pt x="5812234" y="3393823"/>
                </a:cubicBezTo>
                <a:cubicBezTo>
                  <a:pt x="5845733" y="3399804"/>
                  <a:pt x="5874797" y="3409780"/>
                  <a:pt x="5904080" y="3415541"/>
                </a:cubicBezTo>
                <a:cubicBezTo>
                  <a:pt x="5920720" y="3420640"/>
                  <a:pt x="5937800" y="3417306"/>
                  <a:pt x="5942679" y="3404878"/>
                </a:cubicBezTo>
                <a:cubicBezTo>
                  <a:pt x="5963070" y="3338300"/>
                  <a:pt x="6057344" y="3313640"/>
                  <a:pt x="6049112" y="3228653"/>
                </a:cubicBezTo>
                <a:cubicBezTo>
                  <a:pt x="6092366" y="3209777"/>
                  <a:pt x="6071929" y="3115698"/>
                  <a:pt x="6159785" y="3132978"/>
                </a:cubicBezTo>
                <a:cubicBezTo>
                  <a:pt x="6184854" y="3138518"/>
                  <a:pt x="6191276" y="3096578"/>
                  <a:pt x="6213234" y="3080816"/>
                </a:cubicBezTo>
                <a:cubicBezTo>
                  <a:pt x="6301065" y="3017768"/>
                  <a:pt x="6348069" y="2927217"/>
                  <a:pt x="6370445" y="2822695"/>
                </a:cubicBezTo>
                <a:cubicBezTo>
                  <a:pt x="6380641" y="2789407"/>
                  <a:pt x="6398384" y="2773423"/>
                  <a:pt x="6432104" y="2775188"/>
                </a:cubicBezTo>
                <a:cubicBezTo>
                  <a:pt x="6454745" y="2827107"/>
                  <a:pt x="6439676" y="2872823"/>
                  <a:pt x="6407522" y="2921874"/>
                </a:cubicBezTo>
                <a:cubicBezTo>
                  <a:pt x="6366497" y="2978915"/>
                  <a:pt x="6354095" y="3054365"/>
                  <a:pt x="6329489" y="3120722"/>
                </a:cubicBezTo>
                <a:cubicBezTo>
                  <a:pt x="6314197" y="3170655"/>
                  <a:pt x="6291136" y="3207497"/>
                  <a:pt x="6243225" y="3234583"/>
                </a:cubicBezTo>
                <a:cubicBezTo>
                  <a:pt x="6182230" y="3269442"/>
                  <a:pt x="6157181" y="3344230"/>
                  <a:pt x="6099959" y="3387741"/>
                </a:cubicBezTo>
                <a:cubicBezTo>
                  <a:pt x="6095303" y="3395954"/>
                  <a:pt x="6090425" y="3408382"/>
                  <a:pt x="6081996" y="3407941"/>
                </a:cubicBezTo>
                <a:cubicBezTo>
                  <a:pt x="6018548" y="3408848"/>
                  <a:pt x="6015459" y="3467875"/>
                  <a:pt x="5992399" y="3504717"/>
                </a:cubicBezTo>
                <a:cubicBezTo>
                  <a:pt x="5964902" y="3545556"/>
                  <a:pt x="5925422" y="3573085"/>
                  <a:pt x="5885943" y="3600612"/>
                </a:cubicBezTo>
                <a:cubicBezTo>
                  <a:pt x="5877290" y="3604388"/>
                  <a:pt x="5876849" y="3612820"/>
                  <a:pt x="5880626" y="3621474"/>
                </a:cubicBezTo>
                <a:cubicBezTo>
                  <a:pt x="5879081" y="3650986"/>
                  <a:pt x="5849354" y="3653659"/>
                  <a:pt x="5845802" y="3640788"/>
                </a:cubicBezTo>
                <a:cubicBezTo>
                  <a:pt x="5826710" y="3601741"/>
                  <a:pt x="5808527" y="3626155"/>
                  <a:pt x="5791004" y="3637920"/>
                </a:cubicBezTo>
                <a:cubicBezTo>
                  <a:pt x="5760174" y="3661676"/>
                  <a:pt x="5741108" y="3702955"/>
                  <a:pt x="5698297" y="3713397"/>
                </a:cubicBezTo>
                <a:cubicBezTo>
                  <a:pt x="5685430" y="3716952"/>
                  <a:pt x="5680332" y="3733596"/>
                  <a:pt x="5683886" y="3746465"/>
                </a:cubicBezTo>
                <a:cubicBezTo>
                  <a:pt x="5694766" y="3780856"/>
                  <a:pt x="5673029" y="3792402"/>
                  <a:pt x="5642861" y="3803509"/>
                </a:cubicBezTo>
                <a:cubicBezTo>
                  <a:pt x="5625340" y="3815274"/>
                  <a:pt x="5580077" y="3791765"/>
                  <a:pt x="5585639" y="3847018"/>
                </a:cubicBezTo>
                <a:cubicBezTo>
                  <a:pt x="5588750" y="3868319"/>
                  <a:pt x="5545275" y="3891412"/>
                  <a:pt x="5581668" y="3922911"/>
                </a:cubicBezTo>
                <a:cubicBezTo>
                  <a:pt x="5593870" y="3932003"/>
                  <a:pt x="5576128" y="3947985"/>
                  <a:pt x="5567258" y="3955979"/>
                </a:cubicBezTo>
                <a:cubicBezTo>
                  <a:pt x="5540862" y="3975734"/>
                  <a:pt x="5506700" y="3982403"/>
                  <a:pt x="5496065" y="4024123"/>
                </a:cubicBezTo>
                <a:cubicBezTo>
                  <a:pt x="5490966" y="4040768"/>
                  <a:pt x="5474546" y="4031455"/>
                  <a:pt x="5462345" y="4022359"/>
                </a:cubicBezTo>
                <a:cubicBezTo>
                  <a:pt x="5433943" y="3999733"/>
                  <a:pt x="5401325" y="3976888"/>
                  <a:pt x="5372922" y="3954263"/>
                </a:cubicBezTo>
                <a:lnTo>
                  <a:pt x="5366641" y="3949724"/>
                </a:lnTo>
                <a:lnTo>
                  <a:pt x="5317779" y="3990916"/>
                </a:lnTo>
                <a:cubicBezTo>
                  <a:pt x="5301191" y="4104366"/>
                  <a:pt x="5117133" y="4272003"/>
                  <a:pt x="5038128" y="4393804"/>
                </a:cubicBezTo>
                <a:cubicBezTo>
                  <a:pt x="4995493" y="4431289"/>
                  <a:pt x="4993405" y="4415678"/>
                  <a:pt x="5004831" y="4382369"/>
                </a:cubicBezTo>
                <a:cubicBezTo>
                  <a:pt x="4966373" y="4451075"/>
                  <a:pt x="4894618" y="4508346"/>
                  <a:pt x="4898795" y="4539566"/>
                </a:cubicBezTo>
                <a:cubicBezTo>
                  <a:pt x="4815614" y="4630147"/>
                  <a:pt x="4759461" y="4685330"/>
                  <a:pt x="4718915" y="4738425"/>
                </a:cubicBezTo>
                <a:cubicBezTo>
                  <a:pt x="4662764" y="4793608"/>
                  <a:pt x="4620128" y="4831092"/>
                  <a:pt x="4532769" y="4890452"/>
                </a:cubicBezTo>
                <a:cubicBezTo>
                  <a:pt x="4515075" y="4876928"/>
                  <a:pt x="4544195" y="4857142"/>
                  <a:pt x="4526503" y="4843619"/>
                </a:cubicBezTo>
                <a:cubicBezTo>
                  <a:pt x="4414200" y="4953986"/>
                  <a:pt x="4346622" y="5042477"/>
                  <a:pt x="4247835" y="5135145"/>
                </a:cubicBezTo>
                <a:cubicBezTo>
                  <a:pt x="4187016" y="5214788"/>
                  <a:pt x="4116243" y="5286824"/>
                  <a:pt x="4024115" y="5366186"/>
                </a:cubicBezTo>
                <a:lnTo>
                  <a:pt x="3995623" y="5389730"/>
                </a:lnTo>
                <a:lnTo>
                  <a:pt x="3986163" y="5416368"/>
                </a:lnTo>
                <a:cubicBezTo>
                  <a:pt x="3980621" y="5441443"/>
                  <a:pt x="3966875" y="5461863"/>
                  <a:pt x="3928277" y="5472526"/>
                </a:cubicBezTo>
                <a:cubicBezTo>
                  <a:pt x="3898331" y="5479414"/>
                  <a:pt x="3871054" y="5516037"/>
                  <a:pt x="3844218" y="5544226"/>
                </a:cubicBezTo>
                <a:cubicBezTo>
                  <a:pt x="3826696" y="5555992"/>
                  <a:pt x="3813391" y="5567978"/>
                  <a:pt x="3792093" y="5571093"/>
                </a:cubicBezTo>
                <a:cubicBezTo>
                  <a:pt x="3770798" y="5574206"/>
                  <a:pt x="3720438" y="5567343"/>
                  <a:pt x="3759942" y="5620143"/>
                </a:cubicBezTo>
                <a:cubicBezTo>
                  <a:pt x="3726221" y="5618379"/>
                  <a:pt x="3768613" y="5696696"/>
                  <a:pt x="3706934" y="5663875"/>
                </a:cubicBezTo>
                <a:cubicBezTo>
                  <a:pt x="3706934" y="5663875"/>
                  <a:pt x="3702717" y="5663654"/>
                  <a:pt x="3702497" y="5667870"/>
                </a:cubicBezTo>
                <a:cubicBezTo>
                  <a:pt x="3657037" y="5728908"/>
                  <a:pt x="3552985" y="5698095"/>
                  <a:pt x="3518847" y="5785093"/>
                </a:cubicBezTo>
                <a:cubicBezTo>
                  <a:pt x="3508650" y="5818381"/>
                  <a:pt x="3481816" y="5846570"/>
                  <a:pt x="3488261" y="5884957"/>
                </a:cubicBezTo>
                <a:cubicBezTo>
                  <a:pt x="3491151" y="5910476"/>
                  <a:pt x="3477623" y="5926679"/>
                  <a:pt x="3464095" y="5942882"/>
                </a:cubicBezTo>
                <a:cubicBezTo>
                  <a:pt x="3415082" y="5991051"/>
                  <a:pt x="3369844" y="6047872"/>
                  <a:pt x="3313061" y="6082948"/>
                </a:cubicBezTo>
                <a:cubicBezTo>
                  <a:pt x="3278236" y="6102265"/>
                  <a:pt x="3263829" y="6135334"/>
                  <a:pt x="3245422" y="6163964"/>
                </a:cubicBezTo>
                <a:cubicBezTo>
                  <a:pt x="3226576" y="6201028"/>
                  <a:pt x="3195749" y="6224781"/>
                  <a:pt x="3153375" y="6226792"/>
                </a:cubicBezTo>
                <a:cubicBezTo>
                  <a:pt x="3068633" y="6230812"/>
                  <a:pt x="3007197" y="6274101"/>
                  <a:pt x="2961294" y="6343572"/>
                </a:cubicBezTo>
                <a:cubicBezTo>
                  <a:pt x="2924264" y="6405051"/>
                  <a:pt x="2869029" y="6410615"/>
                  <a:pt x="2810016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0" y="6273075"/>
                  <a:pt x="2745200" y="6273075"/>
                  <a:pt x="2694401" y="6274643"/>
                </a:cubicBezTo>
                <a:cubicBezTo>
                  <a:pt x="2691288" y="6253343"/>
                  <a:pt x="2708370" y="6250008"/>
                  <a:pt x="2721454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1" y="6082464"/>
                </a:cubicBezTo>
                <a:cubicBezTo>
                  <a:pt x="2738711" y="6074030"/>
                  <a:pt x="2735159" y="6061161"/>
                  <a:pt x="2735600" y="6052727"/>
                </a:cubicBezTo>
                <a:cubicBezTo>
                  <a:pt x="2714743" y="6047410"/>
                  <a:pt x="2675264" y="6074938"/>
                  <a:pt x="2676367" y="6053856"/>
                </a:cubicBezTo>
                <a:cubicBezTo>
                  <a:pt x="2674580" y="6007257"/>
                  <a:pt x="2626206" y="5962449"/>
                  <a:pt x="2666789" y="5913839"/>
                </a:cubicBezTo>
                <a:cubicBezTo>
                  <a:pt x="2711808" y="5861233"/>
                  <a:pt x="2752833" y="5804192"/>
                  <a:pt x="2777438" y="5737835"/>
                </a:cubicBezTo>
                <a:cubicBezTo>
                  <a:pt x="2782535" y="5721190"/>
                  <a:pt x="2800057" y="5709425"/>
                  <a:pt x="2784079" y="5691678"/>
                </a:cubicBezTo>
                <a:cubicBezTo>
                  <a:pt x="2767881" y="5678147"/>
                  <a:pt x="2742592" y="5676823"/>
                  <a:pt x="2720855" y="5688369"/>
                </a:cubicBezTo>
                <a:cubicBezTo>
                  <a:pt x="2694460" y="5708127"/>
                  <a:pt x="2672284" y="5728106"/>
                  <a:pt x="2653878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7" y="5905898"/>
                  <a:pt x="2510171" y="5918325"/>
                  <a:pt x="2506174" y="5913889"/>
                </a:cubicBezTo>
                <a:cubicBezTo>
                  <a:pt x="2443172" y="5906365"/>
                  <a:pt x="2427658" y="5960513"/>
                  <a:pt x="2400601" y="5992919"/>
                </a:cubicBezTo>
                <a:cubicBezTo>
                  <a:pt x="2273974" y="6151176"/>
                  <a:pt x="2114951" y="6282369"/>
                  <a:pt x="2004743" y="6449939"/>
                </a:cubicBezTo>
                <a:cubicBezTo>
                  <a:pt x="1990994" y="6470360"/>
                  <a:pt x="1977907" y="6478129"/>
                  <a:pt x="1957495" y="6464378"/>
                </a:cubicBezTo>
                <a:cubicBezTo>
                  <a:pt x="1941296" y="6450848"/>
                  <a:pt x="1937744" y="6437978"/>
                  <a:pt x="1947056" y="6421555"/>
                </a:cubicBezTo>
                <a:cubicBezTo>
                  <a:pt x="1970119" y="6384711"/>
                  <a:pt x="1972325" y="6342549"/>
                  <a:pt x="1974311" y="6304603"/>
                </a:cubicBezTo>
                <a:cubicBezTo>
                  <a:pt x="1976959" y="6254008"/>
                  <a:pt x="1995805" y="6216946"/>
                  <a:pt x="2027074" y="6184760"/>
                </a:cubicBezTo>
                <a:cubicBezTo>
                  <a:pt x="2054130" y="6152354"/>
                  <a:pt x="2073196" y="6111075"/>
                  <a:pt x="2092042" y="6074010"/>
                </a:cubicBezTo>
                <a:cubicBezTo>
                  <a:pt x="2115986" y="6020301"/>
                  <a:pt x="2087145" y="6006109"/>
                  <a:pt x="2045655" y="5991255"/>
                </a:cubicBezTo>
                <a:cubicBezTo>
                  <a:pt x="2033008" y="5990593"/>
                  <a:pt x="2016148" y="5989710"/>
                  <a:pt x="2017031" y="5972846"/>
                </a:cubicBezTo>
                <a:cubicBezTo>
                  <a:pt x="2017913" y="5955981"/>
                  <a:pt x="2034553" y="5961080"/>
                  <a:pt x="2043205" y="5957304"/>
                </a:cubicBezTo>
                <a:cubicBezTo>
                  <a:pt x="2073594" y="5941983"/>
                  <a:pt x="2088002" y="5908915"/>
                  <a:pt x="2089326" y="5883619"/>
                </a:cubicBezTo>
                <a:cubicBezTo>
                  <a:pt x="2086878" y="5849669"/>
                  <a:pt x="2048500" y="5856114"/>
                  <a:pt x="2027203" y="5859228"/>
                </a:cubicBezTo>
                <a:cubicBezTo>
                  <a:pt x="1984613" y="5865456"/>
                  <a:pt x="1950009" y="5880556"/>
                  <a:pt x="1930943" y="5921835"/>
                </a:cubicBezTo>
                <a:cubicBezTo>
                  <a:pt x="1926288" y="5930046"/>
                  <a:pt x="1921188" y="5946690"/>
                  <a:pt x="1904328" y="5945808"/>
                </a:cubicBezTo>
                <a:cubicBezTo>
                  <a:pt x="1891684" y="5945146"/>
                  <a:pt x="1892567" y="5928281"/>
                  <a:pt x="1893008" y="5919849"/>
                </a:cubicBezTo>
                <a:cubicBezTo>
                  <a:pt x="1889894" y="5898548"/>
                  <a:pt x="1877251" y="5897886"/>
                  <a:pt x="1860171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2" y="6022438"/>
                  <a:pt x="1661465" y="6033509"/>
                  <a:pt x="1649893" y="6043868"/>
                </a:cubicBezTo>
                <a:lnTo>
                  <a:pt x="1622071" y="6065956"/>
                </a:lnTo>
                <a:lnTo>
                  <a:pt x="1540971" y="6160162"/>
                </a:lnTo>
                <a:cubicBezTo>
                  <a:pt x="1544660" y="6175465"/>
                  <a:pt x="1544660" y="6175465"/>
                  <a:pt x="1544660" y="6175465"/>
                </a:cubicBezTo>
                <a:cubicBezTo>
                  <a:pt x="1544660" y="6175465"/>
                  <a:pt x="1529348" y="6179157"/>
                  <a:pt x="1529348" y="6179157"/>
                </a:cubicBezTo>
                <a:cubicBezTo>
                  <a:pt x="1533038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1" y="6194940"/>
                </a:lnTo>
                <a:lnTo>
                  <a:pt x="1514037" y="6182848"/>
                </a:lnTo>
                <a:cubicBezTo>
                  <a:pt x="1506382" y="6184694"/>
                  <a:pt x="1502554" y="6185617"/>
                  <a:pt x="1501102" y="6187991"/>
                </a:cubicBezTo>
                <a:lnTo>
                  <a:pt x="1501761" y="6194940"/>
                </a:lnTo>
                <a:lnTo>
                  <a:pt x="1484784" y="6211661"/>
                </a:lnTo>
                <a:cubicBezTo>
                  <a:pt x="1457624" y="6247055"/>
                  <a:pt x="1435730" y="6294843"/>
                  <a:pt x="1409997" y="6288901"/>
                </a:cubicBezTo>
                <a:cubicBezTo>
                  <a:pt x="1476958" y="6163447"/>
                  <a:pt x="1464022" y="6084581"/>
                  <a:pt x="1511970" y="5984207"/>
                </a:cubicBezTo>
                <a:lnTo>
                  <a:pt x="1538118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0" y="5724239"/>
                  <a:pt x="1509613" y="5734902"/>
                  <a:pt x="1482117" y="5775743"/>
                </a:cubicBezTo>
                <a:cubicBezTo>
                  <a:pt x="1459274" y="5808369"/>
                  <a:pt x="1447291" y="5795057"/>
                  <a:pt x="1436192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6" y="5638616"/>
                  <a:pt x="1457440" y="5601112"/>
                  <a:pt x="1463644" y="5563387"/>
                </a:cubicBezTo>
                <a:cubicBezTo>
                  <a:pt x="1464306" y="5550738"/>
                  <a:pt x="1473617" y="5534314"/>
                  <a:pt x="1461191" y="5529435"/>
                </a:cubicBezTo>
                <a:cubicBezTo>
                  <a:pt x="1444773" y="5520123"/>
                  <a:pt x="1431467" y="5532109"/>
                  <a:pt x="1422596" y="5540099"/>
                </a:cubicBezTo>
                <a:cubicBezTo>
                  <a:pt x="1413725" y="5548091"/>
                  <a:pt x="1404631" y="5560299"/>
                  <a:pt x="1395762" y="5568288"/>
                </a:cubicBezTo>
                <a:cubicBezTo>
                  <a:pt x="1332778" y="5641094"/>
                  <a:pt x="1265360" y="5717893"/>
                  <a:pt x="1198384" y="5786259"/>
                </a:cubicBezTo>
                <a:cubicBezTo>
                  <a:pt x="1167334" y="5814228"/>
                  <a:pt x="1128294" y="5833325"/>
                  <a:pt x="1083475" y="5801385"/>
                </a:cubicBezTo>
                <a:cubicBezTo>
                  <a:pt x="1067276" y="5787855"/>
                  <a:pt x="1045979" y="5790966"/>
                  <a:pt x="1028677" y="5798517"/>
                </a:cubicBezTo>
                <a:cubicBezTo>
                  <a:pt x="1024242" y="5802511"/>
                  <a:pt x="1015593" y="5806287"/>
                  <a:pt x="1011155" y="5810283"/>
                </a:cubicBezTo>
                <a:cubicBezTo>
                  <a:pt x="981651" y="5808739"/>
                  <a:pt x="943494" y="5810970"/>
                  <a:pt x="927957" y="5784790"/>
                </a:cubicBezTo>
                <a:cubicBezTo>
                  <a:pt x="912422" y="5758611"/>
                  <a:pt x="934822" y="5734415"/>
                  <a:pt x="956779" y="5718655"/>
                </a:cubicBezTo>
                <a:cubicBezTo>
                  <a:pt x="1027750" y="5654725"/>
                  <a:pt x="1086517" y="5581701"/>
                  <a:pt x="1129307" y="5490928"/>
                </a:cubicBezTo>
                <a:cubicBezTo>
                  <a:pt x="1143276" y="5466293"/>
                  <a:pt x="1135509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3" y="5473647"/>
                  <a:pt x="1010402" y="5501616"/>
                  <a:pt x="979575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2" y="5500980"/>
                  <a:pt x="946957" y="5502524"/>
                  <a:pt x="960263" y="5490538"/>
                </a:cubicBezTo>
                <a:cubicBezTo>
                  <a:pt x="968915" y="5486762"/>
                  <a:pt x="977785" y="5478772"/>
                  <a:pt x="986437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6" y="5275510"/>
                  <a:pt x="996344" y="5204938"/>
                  <a:pt x="1074861" y="5158314"/>
                </a:cubicBezTo>
                <a:cubicBezTo>
                  <a:pt x="1144950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49" y="4757675"/>
                  <a:pt x="1430136" y="4749903"/>
                  <a:pt x="1438788" y="4746127"/>
                </a:cubicBezTo>
                <a:cubicBezTo>
                  <a:pt x="1556787" y="4671975"/>
                  <a:pt x="1646605" y="4570983"/>
                  <a:pt x="1732425" y="4465552"/>
                </a:cubicBezTo>
                <a:cubicBezTo>
                  <a:pt x="1750388" y="4445353"/>
                  <a:pt x="1772789" y="4421159"/>
                  <a:pt x="1748821" y="4394540"/>
                </a:cubicBezTo>
                <a:cubicBezTo>
                  <a:pt x="1725078" y="4363700"/>
                  <a:pt x="1698683" y="4383458"/>
                  <a:pt x="1672290" y="4403217"/>
                </a:cubicBezTo>
                <a:cubicBezTo>
                  <a:pt x="1641461" y="4426970"/>
                  <a:pt x="1607635" y="4447395"/>
                  <a:pt x="1577250" y="4472757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0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49" y="4601625"/>
                </a:lnTo>
                <a:lnTo>
                  <a:pt x="1386972" y="4686679"/>
                </a:lnTo>
                <a:cubicBezTo>
                  <a:pt x="1330821" y="4741863"/>
                  <a:pt x="1288186" y="4779347"/>
                  <a:pt x="1200827" y="4838705"/>
                </a:cubicBezTo>
                <a:cubicBezTo>
                  <a:pt x="1183133" y="4825183"/>
                  <a:pt x="1212253" y="4805396"/>
                  <a:pt x="1194561" y="4791874"/>
                </a:cubicBezTo>
                <a:cubicBezTo>
                  <a:pt x="1082258" y="4902239"/>
                  <a:pt x="1014680" y="4990732"/>
                  <a:pt x="915893" y="5083399"/>
                </a:cubicBezTo>
                <a:cubicBezTo>
                  <a:pt x="834799" y="5189590"/>
                  <a:pt x="736014" y="5282257"/>
                  <a:pt x="592502" y="5396799"/>
                </a:cubicBezTo>
                <a:cubicBezTo>
                  <a:pt x="662169" y="5323918"/>
                  <a:pt x="601841" y="5347880"/>
                  <a:pt x="555028" y="5354143"/>
                </a:cubicBezTo>
                <a:cubicBezTo>
                  <a:pt x="539424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0" y="5342708"/>
                </a:cubicBezTo>
                <a:cubicBezTo>
                  <a:pt x="521730" y="5342708"/>
                  <a:pt x="521730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2" y="5287525"/>
                </a:cubicBezTo>
                <a:cubicBezTo>
                  <a:pt x="593485" y="5285438"/>
                  <a:pt x="607002" y="5267739"/>
                  <a:pt x="607002" y="5267739"/>
                </a:cubicBezTo>
                <a:cubicBezTo>
                  <a:pt x="624694" y="5281262"/>
                  <a:pt x="609090" y="5283350"/>
                  <a:pt x="595575" y="5301047"/>
                </a:cubicBezTo>
                <a:cubicBezTo>
                  <a:pt x="595575" y="5301047"/>
                  <a:pt x="595575" y="5301047"/>
                  <a:pt x="582059" y="5318746"/>
                </a:cubicBezTo>
                <a:cubicBezTo>
                  <a:pt x="655903" y="5277087"/>
                  <a:pt x="768206" y="5166720"/>
                  <a:pt x="764028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0" y="4786703"/>
                  <a:pt x="1105112" y="4835622"/>
                  <a:pt x="1163352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1" y="4593105"/>
                </a:lnTo>
                <a:lnTo>
                  <a:pt x="1163695" y="4712707"/>
                </a:lnTo>
                <a:cubicBezTo>
                  <a:pt x="1096601" y="4763100"/>
                  <a:pt x="1031506" y="4815711"/>
                  <a:pt x="971403" y="4873868"/>
                </a:cubicBezTo>
                <a:cubicBezTo>
                  <a:pt x="913519" y="4930027"/>
                  <a:pt x="856073" y="4977754"/>
                  <a:pt x="767779" y="4968905"/>
                </a:cubicBezTo>
                <a:cubicBezTo>
                  <a:pt x="750919" y="4968023"/>
                  <a:pt x="733617" y="4975574"/>
                  <a:pt x="720089" y="4991775"/>
                </a:cubicBezTo>
                <a:cubicBezTo>
                  <a:pt x="670195" y="5056809"/>
                  <a:pt x="596773" y="5086788"/>
                  <a:pt x="527126" y="5125420"/>
                </a:cubicBezTo>
                <a:cubicBezTo>
                  <a:pt x="479214" y="5152509"/>
                  <a:pt x="435521" y="5179817"/>
                  <a:pt x="391825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2"/>
                </a:cubicBezTo>
                <a:cubicBezTo>
                  <a:pt x="354971" y="5103728"/>
                  <a:pt x="375582" y="5032936"/>
                  <a:pt x="421703" y="4959251"/>
                </a:cubicBezTo>
                <a:cubicBezTo>
                  <a:pt x="340075" y="4984572"/>
                  <a:pt x="267534" y="4997688"/>
                  <a:pt x="218080" y="5054288"/>
                </a:cubicBezTo>
                <a:cubicBezTo>
                  <a:pt x="208988" y="5066494"/>
                  <a:pt x="195901" y="5074266"/>
                  <a:pt x="179262" y="5069167"/>
                </a:cubicBezTo>
                <a:cubicBezTo>
                  <a:pt x="162843" y="5059850"/>
                  <a:pt x="171936" y="5047644"/>
                  <a:pt x="176812" y="5035217"/>
                </a:cubicBezTo>
                <a:cubicBezTo>
                  <a:pt x="182131" y="5014355"/>
                  <a:pt x="170147" y="5001045"/>
                  <a:pt x="153507" y="4995946"/>
                </a:cubicBezTo>
                <a:cubicBezTo>
                  <a:pt x="128659" y="4986191"/>
                  <a:pt x="119125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3" y="5051468"/>
                  <a:pt x="0" y="5021735"/>
                </a:cubicBezTo>
                <a:cubicBezTo>
                  <a:pt x="1545" y="4992221"/>
                  <a:pt x="35045" y="4998203"/>
                  <a:pt x="60557" y="4995310"/>
                </a:cubicBezTo>
                <a:cubicBezTo>
                  <a:pt x="68985" y="4995751"/>
                  <a:pt x="73423" y="4991755"/>
                  <a:pt x="86066" y="4992417"/>
                </a:cubicBezTo>
                <a:cubicBezTo>
                  <a:pt x="78961" y="4966679"/>
                  <a:pt x="57225" y="4978224"/>
                  <a:pt x="45021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3" y="4914540"/>
                  <a:pt x="56318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0" y="4529958"/>
                  <a:pt x="140947" y="4509098"/>
                  <a:pt x="149820" y="4501107"/>
                </a:cubicBezTo>
                <a:cubicBezTo>
                  <a:pt x="197949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0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8" y="4216390"/>
                  <a:pt x="182566" y="4198422"/>
                </a:cubicBezTo>
                <a:cubicBezTo>
                  <a:pt x="178570" y="4193984"/>
                  <a:pt x="178791" y="4189767"/>
                  <a:pt x="174797" y="4185330"/>
                </a:cubicBezTo>
                <a:cubicBezTo>
                  <a:pt x="226702" y="4162681"/>
                  <a:pt x="178769" y="4109439"/>
                  <a:pt x="209819" y="4081470"/>
                </a:cubicBezTo>
                <a:cubicBezTo>
                  <a:pt x="218910" y="4069263"/>
                  <a:pt x="211584" y="4047740"/>
                  <a:pt x="208252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4" y="3901030"/>
                  <a:pt x="364605" y="3869726"/>
                  <a:pt x="400974" y="3820896"/>
                </a:cubicBezTo>
                <a:cubicBezTo>
                  <a:pt x="405409" y="3816900"/>
                  <a:pt x="414058" y="3813127"/>
                  <a:pt x="414499" y="3804693"/>
                </a:cubicBezTo>
                <a:cubicBezTo>
                  <a:pt x="432220" y="3708382"/>
                  <a:pt x="527821" y="3658426"/>
                  <a:pt x="570169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1" y="2659203"/>
                  <a:pt x="1185956" y="2631700"/>
                </a:cubicBezTo>
                <a:lnTo>
                  <a:pt x="1184401" y="2626072"/>
                </a:lnTo>
                <a:lnTo>
                  <a:pt x="1173243" y="2644084"/>
                </a:lnTo>
                <a:cubicBezTo>
                  <a:pt x="1168020" y="2657531"/>
                  <a:pt x="1166028" y="2672444"/>
                  <a:pt x="1169705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6" y="2777306"/>
                  <a:pt x="1063911" y="2812723"/>
                  <a:pt x="1047140" y="2827845"/>
                </a:cubicBezTo>
                <a:cubicBezTo>
                  <a:pt x="980058" y="2888329"/>
                  <a:pt x="949422" y="2967866"/>
                  <a:pt x="940529" y="3056720"/>
                </a:cubicBezTo>
                <a:cubicBezTo>
                  <a:pt x="935149" y="3085303"/>
                  <a:pt x="921899" y="3100217"/>
                  <a:pt x="893738" y="3101877"/>
                </a:cubicBezTo>
                <a:cubicBezTo>
                  <a:pt x="870128" y="3060869"/>
                  <a:pt x="878405" y="3021515"/>
                  <a:pt x="900556" y="2977811"/>
                </a:cubicBezTo>
                <a:cubicBezTo>
                  <a:pt x="929333" y="2926651"/>
                  <a:pt x="932639" y="2862858"/>
                  <a:pt x="946920" y="2805484"/>
                </a:cubicBezTo>
                <a:cubicBezTo>
                  <a:pt x="954990" y="2762609"/>
                  <a:pt x="970723" y="2729884"/>
                  <a:pt x="1007991" y="2702956"/>
                </a:cubicBezTo>
                <a:cubicBezTo>
                  <a:pt x="1031699" y="2685660"/>
                  <a:pt x="1047018" y="2660908"/>
                  <a:pt x="1061846" y="2635301"/>
                </a:cubicBezTo>
                <a:lnTo>
                  <a:pt x="1065180" y="2629726"/>
                </a:lnTo>
                <a:lnTo>
                  <a:pt x="1069875" y="2618870"/>
                </a:lnTo>
                <a:lnTo>
                  <a:pt x="1072037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5" y="2618870"/>
                </a:lnTo>
                <a:lnTo>
                  <a:pt x="1063474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69" y="2590734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5" y="2571757"/>
                </a:cubicBezTo>
                <a:cubicBezTo>
                  <a:pt x="1159160" y="2425000"/>
                  <a:pt x="1247893" y="2291212"/>
                  <a:pt x="1359603" y="2215307"/>
                </a:cubicBezTo>
                <a:cubicBezTo>
                  <a:pt x="1375512" y="2106503"/>
                  <a:pt x="1552034" y="1945728"/>
                  <a:pt x="1627804" y="1828915"/>
                </a:cubicBezTo>
                <a:cubicBezTo>
                  <a:pt x="1668695" y="1792965"/>
                  <a:pt x="1670698" y="1807936"/>
                  <a:pt x="1659738" y="1839882"/>
                </a:cubicBezTo>
                <a:cubicBezTo>
                  <a:pt x="1696622" y="1773988"/>
                  <a:pt x="1765439" y="1719063"/>
                  <a:pt x="1761434" y="1689119"/>
                </a:cubicBezTo>
                <a:cubicBezTo>
                  <a:pt x="1841211" y="1602248"/>
                  <a:pt x="1895063" y="1549324"/>
                  <a:pt x="1933950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1" y="1362327"/>
                  <a:pt x="2112674" y="1375433"/>
                  <a:pt x="2112772" y="1386849"/>
                </a:cubicBezTo>
                <a:lnTo>
                  <a:pt x="2115875" y="1392643"/>
                </a:lnTo>
                <a:lnTo>
                  <a:pt x="2368381" y="1113415"/>
                </a:lnTo>
                <a:lnTo>
                  <a:pt x="2372963" y="1120035"/>
                </a:lnTo>
                <a:lnTo>
                  <a:pt x="2380065" y="1123576"/>
                </a:lnTo>
                <a:lnTo>
                  <a:pt x="2385743" y="1117924"/>
                </a:lnTo>
                <a:cubicBezTo>
                  <a:pt x="2463516" y="1016082"/>
                  <a:pt x="2558258" y="927208"/>
                  <a:pt x="2695893" y="817356"/>
                </a:cubicBezTo>
                <a:cubicBezTo>
                  <a:pt x="2629078" y="887253"/>
                  <a:pt x="2686938" y="864273"/>
                  <a:pt x="2731833" y="858265"/>
                </a:cubicBezTo>
                <a:cubicBezTo>
                  <a:pt x="2746799" y="856263"/>
                  <a:pt x="2759761" y="839288"/>
                  <a:pt x="2774726" y="837287"/>
                </a:cubicBezTo>
                <a:cubicBezTo>
                  <a:pt x="2774726" y="837287"/>
                  <a:pt x="2775228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90"/>
                  <a:pt x="2932623" y="672646"/>
                  <a:pt x="3000067" y="676175"/>
                </a:cubicBezTo>
                <a:cubicBezTo>
                  <a:pt x="3012711" y="676837"/>
                  <a:pt x="3022244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2" y="486345"/>
                  <a:pt x="3351635" y="500096"/>
                  <a:pt x="3349649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0" y="784152"/>
                  <a:pt x="3268528" y="795917"/>
                  <a:pt x="3284726" y="809448"/>
                </a:cubicBezTo>
                <a:cubicBezTo>
                  <a:pt x="3300924" y="822978"/>
                  <a:pt x="3318226" y="815429"/>
                  <a:pt x="3331534" y="803443"/>
                </a:cubicBezTo>
                <a:cubicBezTo>
                  <a:pt x="3362805" y="771258"/>
                  <a:pt x="3394074" y="739072"/>
                  <a:pt x="3421571" y="698234"/>
                </a:cubicBezTo>
                <a:cubicBezTo>
                  <a:pt x="3513815" y="550861"/>
                  <a:pt x="3654875" y="439867"/>
                  <a:pt x="3767311" y="310461"/>
                </a:cubicBezTo>
                <a:cubicBezTo>
                  <a:pt x="3785275" y="290261"/>
                  <a:pt x="3815663" y="274944"/>
                  <a:pt x="3837621" y="259179"/>
                </a:cubicBezTo>
                <a:cubicBezTo>
                  <a:pt x="3855143" y="247413"/>
                  <a:pt x="3872667" y="235647"/>
                  <a:pt x="3883987" y="261605"/>
                </a:cubicBezTo>
                <a:cubicBezTo>
                  <a:pt x="3891756" y="274697"/>
                  <a:pt x="3904843" y="266925"/>
                  <a:pt x="3913493" y="263149"/>
                </a:cubicBezTo>
                <a:cubicBezTo>
                  <a:pt x="3965617" y="236283"/>
                  <a:pt x="3990247" y="250257"/>
                  <a:pt x="4000022" y="305729"/>
                </a:cubicBezTo>
                <a:cubicBezTo>
                  <a:pt x="3999801" y="309945"/>
                  <a:pt x="4003578" y="318597"/>
                  <a:pt x="4007791" y="318818"/>
                </a:cubicBezTo>
                <a:cubicBezTo>
                  <a:pt x="4081895" y="356518"/>
                  <a:pt x="4036878" y="409124"/>
                  <a:pt x="4025798" y="459279"/>
                </a:cubicBezTo>
                <a:cubicBezTo>
                  <a:pt x="4021143" y="467488"/>
                  <a:pt x="4016488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39" y="575982"/>
                </a:cubicBezTo>
                <a:cubicBezTo>
                  <a:pt x="4094367" y="522055"/>
                  <a:pt x="4174012" y="534677"/>
                  <a:pt x="4189966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7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6" y="285896"/>
                </a:cubicBezTo>
                <a:cubicBezTo>
                  <a:pt x="4262459" y="298326"/>
                  <a:pt x="4257582" y="310753"/>
                  <a:pt x="4265129" y="328059"/>
                </a:cubicBezTo>
                <a:cubicBezTo>
                  <a:pt x="4286207" y="329162"/>
                  <a:pt x="4291303" y="312518"/>
                  <a:pt x="4291965" y="299870"/>
                </a:cubicBezTo>
                <a:cubicBezTo>
                  <a:pt x="4294392" y="253489"/>
                  <a:pt x="4313679" y="207993"/>
                  <a:pt x="4324535" y="162056"/>
                </a:cubicBezTo>
                <a:cubicBezTo>
                  <a:pt x="4340049" y="107909"/>
                  <a:pt x="4367327" y="71285"/>
                  <a:pt x="4426778" y="65942"/>
                </a:cubicBezTo>
                <a:cubicBezTo>
                  <a:pt x="4439644" y="62387"/>
                  <a:pt x="4452290" y="63048"/>
                  <a:pt x="4457387" y="46404"/>
                </a:cubicBezTo>
                <a:cubicBezTo>
                  <a:pt x="4472018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48015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2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 latinLnBrk="0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60BB1D46-BAD4-4238-B821-E5C51676C58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31" y="4"/>
            <a:ext cx="6657973" cy="6857999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689180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4779E88-F9CF-46EF-AD4D-47450CCF41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4638" y="944835"/>
            <a:ext cx="4968333" cy="4968333"/>
          </a:xfrm>
          <a:custGeom>
            <a:avLst/>
            <a:gdLst>
              <a:gd name="connsiteX0" fmla="*/ 1806860 w 7452500"/>
              <a:gd name="connsiteY0" fmla="*/ 0 h 7452500"/>
              <a:gd name="connsiteX1" fmla="*/ 3726250 w 7452500"/>
              <a:gd name="connsiteY1" fmla="*/ 1919390 h 7452500"/>
              <a:gd name="connsiteX2" fmla="*/ 5645640 w 7452500"/>
              <a:gd name="connsiteY2" fmla="*/ 0 h 7452500"/>
              <a:gd name="connsiteX3" fmla="*/ 7452500 w 7452500"/>
              <a:gd name="connsiteY3" fmla="*/ 1806860 h 7452500"/>
              <a:gd name="connsiteX4" fmla="*/ 5533110 w 7452500"/>
              <a:gd name="connsiteY4" fmla="*/ 3726250 h 7452500"/>
              <a:gd name="connsiteX5" fmla="*/ 7452500 w 7452500"/>
              <a:gd name="connsiteY5" fmla="*/ 5645640 h 7452500"/>
              <a:gd name="connsiteX6" fmla="*/ 5645640 w 7452500"/>
              <a:gd name="connsiteY6" fmla="*/ 7452500 h 7452500"/>
              <a:gd name="connsiteX7" fmla="*/ 3726250 w 7452500"/>
              <a:gd name="connsiteY7" fmla="*/ 5533110 h 7452500"/>
              <a:gd name="connsiteX8" fmla="*/ 1806860 w 7452500"/>
              <a:gd name="connsiteY8" fmla="*/ 7452500 h 7452500"/>
              <a:gd name="connsiteX9" fmla="*/ 0 w 7452500"/>
              <a:gd name="connsiteY9" fmla="*/ 5645640 h 7452500"/>
              <a:gd name="connsiteX10" fmla="*/ 1919390 w 7452500"/>
              <a:gd name="connsiteY10" fmla="*/ 3726250 h 7452500"/>
              <a:gd name="connsiteX11" fmla="*/ 0 w 7452500"/>
              <a:gd name="connsiteY11" fmla="*/ 1806860 h 74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52500" h="7452500">
                <a:moveTo>
                  <a:pt x="1806860" y="0"/>
                </a:moveTo>
                <a:lnTo>
                  <a:pt x="3726250" y="1919390"/>
                </a:lnTo>
                <a:lnTo>
                  <a:pt x="5645640" y="0"/>
                </a:lnTo>
                <a:lnTo>
                  <a:pt x="7452500" y="1806860"/>
                </a:lnTo>
                <a:lnTo>
                  <a:pt x="5533110" y="3726250"/>
                </a:lnTo>
                <a:lnTo>
                  <a:pt x="7452500" y="5645640"/>
                </a:lnTo>
                <a:lnTo>
                  <a:pt x="5645640" y="7452500"/>
                </a:lnTo>
                <a:lnTo>
                  <a:pt x="3726250" y="5533110"/>
                </a:lnTo>
                <a:lnTo>
                  <a:pt x="1806860" y="7452500"/>
                </a:lnTo>
                <a:lnTo>
                  <a:pt x="0" y="5645640"/>
                </a:lnTo>
                <a:lnTo>
                  <a:pt x="1919390" y="3726250"/>
                </a:lnTo>
                <a:lnTo>
                  <a:pt x="0" y="18068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97929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=""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5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5979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="" xmlns:a16="http://schemas.microsoft.com/office/drawing/2014/main" id="{9C09E7B9-ECB5-4564-A54A-1AE75A669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9000"/>
          </a:xfrm>
          <a:custGeom>
            <a:avLst/>
            <a:gdLst>
              <a:gd name="connsiteX0" fmla="*/ 6095999 w 12192000"/>
              <a:gd name="connsiteY0" fmla="*/ 1233270 h 3429000"/>
              <a:gd name="connsiteX1" fmla="*/ 7360415 w 12192000"/>
              <a:gd name="connsiteY1" fmla="*/ 3429000 h 3429000"/>
              <a:gd name="connsiteX2" fmla="*/ 4831583 w 12192000"/>
              <a:gd name="connsiteY2" fmla="*/ 3429000 h 3429000"/>
              <a:gd name="connsiteX3" fmla="*/ 0 w 12192000"/>
              <a:gd name="connsiteY3" fmla="*/ 0 h 3429000"/>
              <a:gd name="connsiteX4" fmla="*/ 12192000 w 12192000"/>
              <a:gd name="connsiteY4" fmla="*/ 0 h 3429000"/>
              <a:gd name="connsiteX5" fmla="*/ 12192000 w 12192000"/>
              <a:gd name="connsiteY5" fmla="*/ 3429000 h 3429000"/>
              <a:gd name="connsiteX6" fmla="*/ 7473940 w 12192000"/>
              <a:gd name="connsiteY6" fmla="*/ 3429000 h 3429000"/>
              <a:gd name="connsiteX7" fmla="*/ 6096000 w 12192000"/>
              <a:gd name="connsiteY7" fmla="*/ 1053241 h 3429000"/>
              <a:gd name="connsiteX8" fmla="*/ 4718060 w 12192000"/>
              <a:gd name="connsiteY8" fmla="*/ 3429000 h 3429000"/>
              <a:gd name="connsiteX9" fmla="*/ 0 w 12192000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000">
                <a:moveTo>
                  <a:pt x="6095999" y="1233270"/>
                </a:moveTo>
                <a:lnTo>
                  <a:pt x="7360415" y="3429000"/>
                </a:lnTo>
                <a:lnTo>
                  <a:pt x="4831583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473940" y="3429000"/>
                </a:lnTo>
                <a:lnTo>
                  <a:pt x="6096000" y="1053241"/>
                </a:lnTo>
                <a:lnTo>
                  <a:pt x="471806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71371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B8D73045-0B82-42B3-AACE-D96E45E3EC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2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43485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40061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 latinLnBrk="0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 latinLnBrk="0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 latinLnBrk="0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 latinLnBrk="0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 latinLnBrk="0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286" latinLnBrk="0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 latinLnBrk="0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 latinLnBrk="0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286" latinLnBrk="0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2290909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88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732" r:id="rId4"/>
    <p:sldLayoutId id="2147483733" r:id="rId5"/>
    <p:sldLayoutId id="2147483734" r:id="rId6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32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4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31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9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yefulpresentations.co.uk/" TargetMode="External"/><Relationship Id="rId2" Type="http://schemas.openxmlformats.org/officeDocument/2006/relationships/hyperlink" Target="mailto:info@eyefulpresentations.co.uk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7448" y="402928"/>
            <a:ext cx="108904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ประชุมเชิงปฏิบัติการเจ้าหน้าที่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</a:t>
            </a:r>
          </a:p>
          <a:p>
            <a:pPr algn="ctr">
              <a:defRPr/>
            </a:pP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จัดเก็บข้อมูลเพื่อการพัฒนาชุมชน ระดับ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</a:t>
            </a:r>
          </a:p>
          <a:p>
            <a:pPr algn="ctr">
              <a:defRPr/>
            </a:pP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๒๙ พฤศจิกายน ๒๕๖๑</a:t>
            </a:r>
          </a:p>
          <a:p>
            <a:pPr algn="ctr">
              <a:defRPr/>
            </a:pPr>
            <a:r>
              <a:rPr lang="th-TH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ห้องประชุมเจ้า</a:t>
            </a:r>
            <a:r>
              <a:rPr lang="th-TH" altLang="ko-KR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มงคลวร</a:t>
            </a:r>
            <a:r>
              <a:rPr lang="th-TH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ยศ ชั้น ๖ ศาลากลางจังหวัดน่าน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4644338" y="5253388"/>
            <a:ext cx="68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กลุ่มงานสารสนเทศการพัฒนาชุมชน สำนักงานพัฒนาชุมชน</a:t>
            </a:r>
            <a:r>
              <a:rPr lang="th-TH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จังหวัดน่าน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 descr="C:\Users\Jakrapong\Desktop\แก้แบบ กชช ส่งบริษัท\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947">
            <a:off x="1898728" y="4477369"/>
            <a:ext cx="834828" cy="11926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878">
            <a:off x="3044542" y="4657083"/>
            <a:ext cx="834828" cy="1192610"/>
          </a:xfrm>
          <a:prstGeom prst="rect">
            <a:avLst/>
          </a:prstGeom>
        </p:spPr>
      </p:pic>
      <p:pic>
        <p:nvPicPr>
          <p:cNvPr id="10" name="Picture 2" descr="H:\BackUP_DeskTop_NB_30102560\รวมไว้\CDD-NEW-LOGO(3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t="4386" r="3950" b="4194"/>
          <a:stretch/>
        </p:blipFill>
        <p:spPr bwMode="auto">
          <a:xfrm>
            <a:off x="623392" y="379996"/>
            <a:ext cx="1270959" cy="122413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3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143672" y="0"/>
            <a:ext cx="7524328" cy="1069514"/>
          </a:xfrm>
        </p:spPr>
        <p:txBody>
          <a:bodyPr/>
          <a:lstStyle/>
          <a:p>
            <a:r>
              <a:rPr lang="th-TH" altLang="ko-KR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แนวทางการตรวจสอบข้อมูล</a:t>
            </a:r>
            <a:endParaRPr lang="ko-KR" alt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ontent Placeholder 12"/>
          <p:cNvSpPr>
            <a:spLocks noGrp="1"/>
          </p:cNvSpPr>
          <p:nvPr>
            <p:ph idx="10"/>
          </p:nvPr>
        </p:nvSpPr>
        <p:spPr>
          <a:xfrm>
            <a:off x="1793268" y="836712"/>
            <a:ext cx="10225136" cy="5688632"/>
          </a:xfrm>
        </p:spPr>
        <p:txBody>
          <a:bodyPr/>
          <a:lstStyle/>
          <a:p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การตรวจสอบความถูกต้อง ครบถ้วน และเป็นไปตามข้อเท็จจริง</a:t>
            </a:r>
          </a:p>
          <a:p>
            <a:pPr algn="thaiDist"/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1.1 ศึกษาและดำเนินการตามคู่มือการจัดเก็บข้อมูลความจำเป็นพื้นฐานปี 2560</a:t>
            </a:r>
            <a:r>
              <a:rPr lang="en-US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2564 ประเด็นชี้แจงภายในแบบสอบถามข้อมูลความจำเป็นพื้นฐาน และการตรวจสอบความถูกต้องและความสมเหตุสมผลของข้อมูล</a:t>
            </a:r>
          </a:p>
          <a:p>
            <a:pPr algn="thaiDist"/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1.2 ตรวจสอบความถูกต้องครบถ้วนและความสมเหตุสมผลของข้อมูลที่จัดเก็บในแบบสอบถาม โดยเฉพาะพื้นที่และเขตการปกครองส่วนท้องถิ่น (</a:t>
            </a:r>
            <a:r>
              <a:rPr lang="th-TH" sz="2800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อปท</a:t>
            </a: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.) ให้ถูกต้อง ก่อนบันทึกข้อมูล</a:t>
            </a:r>
          </a:p>
          <a:p>
            <a:pPr algn="thaiDist"/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1.3 ตรวจสอบความสอดคล้องของข้อมูลอายุและระดับการศึกษาของเด็กอายุ 6</a:t>
            </a:r>
            <a:r>
              <a:rPr lang="en-US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14 ปี</a:t>
            </a:r>
          </a:p>
          <a:p>
            <a:pPr algn="thaiDist"/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1.4 เปรียบเทียบข้อมูลในแบบสอบถามและโปรแกรมฯ ให้ถูกต้องครบถ้วน และเป็นไปตามข้อเท็จจริง</a:t>
            </a:r>
          </a:p>
          <a:p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1.5 ตรวจสอบความถูกต้องของข้อมูล </a:t>
            </a:r>
            <a:r>
              <a:rPr lang="th-TH" sz="28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จปฐ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กับข้อมูลในความรับผิดชอบของหน่วยงานภาคีระดับจังหวัดและระดับอำเภอ  </a:t>
            </a:r>
            <a:endParaRPr lang="en-US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1.6 ใช้โปรแกรม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Community Information Radar Analysis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CIA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ในการตรวจสอบ นำเสนอ และรับรองข้อมูล </a:t>
            </a:r>
            <a:r>
              <a:rPr lang="th-TH" sz="28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จปฐ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2628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48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143672" y="0"/>
            <a:ext cx="7524328" cy="1069514"/>
          </a:xfrm>
        </p:spPr>
        <p:txBody>
          <a:bodyPr/>
          <a:lstStyle/>
          <a:p>
            <a:r>
              <a:rPr lang="th-TH" altLang="ko-KR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แนวทางการตรวจสอบข้อมูล</a:t>
            </a:r>
            <a:endParaRPr lang="ko-KR" alt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ontent Placeholder 12"/>
          <p:cNvSpPr>
            <a:spLocks noGrp="1"/>
          </p:cNvSpPr>
          <p:nvPr>
            <p:ph idx="10"/>
          </p:nvPr>
        </p:nvSpPr>
        <p:spPr>
          <a:xfrm>
            <a:off x="2753189" y="836712"/>
            <a:ext cx="7848872" cy="5616624"/>
          </a:xfrm>
        </p:spPr>
        <p:txBody>
          <a:bodyPr/>
          <a:lstStyle/>
          <a:p>
            <a:r>
              <a:rPr lang="th-TH" sz="2600" b="1" dirty="0">
                <a:latin typeface="TH SarabunPSK" panose="020B0500040200020003" pitchFamily="34" charset="-34"/>
                <a:cs typeface="TH SarabunPSK" pitchFamily="34" charset="-34"/>
              </a:rPr>
              <a:t>2. จำนวนครัวเรือน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 จัดเก็บข้อมูลครัวเรือนเป้าหมายในโครงการของกรมฯ ให้ครบทุกครัวเรือน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2.2 หมู่บ้าน/ชุมชน ที่มีจำนวนครัวเรือนน้อยกว่า 10 ครัวเรือน ทำการตรวจสอบข้อเท็จจริง  อีกครั้ง อาจมีบางหมู่บ้าน/ชุมชน ใช้พื้นที่ในการบันทึกข้อมูลผิด</a:t>
            </a:r>
          </a:p>
          <a:p>
            <a:pPr>
              <a:spcBef>
                <a:spcPts val="600"/>
              </a:spcBef>
            </a:pP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3. จำนวนประชากร</a:t>
            </a:r>
          </a:p>
          <a:p>
            <a:pPr algn="thaiDist"/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 จำนวนประชากรเด็ก กรณีพบประชากรอายุน้อยกว่า 15 ปี เป็นหัวหน้าครัวเรือน         ให้ตรวจสอบข้อมูลอีกครั้ง</a:t>
            </a:r>
          </a:p>
          <a:p>
            <a:pPr algn="thaiDist"/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3.2 จำนวนประชากรผู้สูงอายุ กรณีพบประชากรอายุมากกว่า 90 ปีให้ตรวจสอบข้อมูล</a:t>
            </a:r>
          </a:p>
          <a:p>
            <a:pPr algn="thaiDist"/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3.3 จำนวนประชากรต่างด้าว กรณีครัวเรือนที่มีจำนวนประชากรไทยน้อยกว่าจำนวนประชากรต่างด้าว ให้ตรวจสอบข้อมูลอีกครั้ง</a:t>
            </a:r>
          </a:p>
          <a:p>
            <a:pPr algn="thaiDist"/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3.4 หมู่บ้าน/ชุมชน ที่มีจำนวนประชากรเฉลี่ยน้อยกว่า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คน/ครัวเรือน ทำการตรวจสอบข้อเท็จจริงอีกครั้ง อาจมีบางหมู่บ้าน/ชุมชน ใช้พื้นที่ในการบันทึกข้อมูลผิด หรือจัดเก็บ/บันทึกข้อมูลประชากรไม่เป็นไปตามข้อเท็จจริง</a:t>
            </a:r>
          </a:p>
          <a:p>
            <a:pPr marL="2628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63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143672" y="0"/>
            <a:ext cx="7524328" cy="1069514"/>
          </a:xfrm>
        </p:spPr>
        <p:txBody>
          <a:bodyPr/>
          <a:lstStyle/>
          <a:p>
            <a:r>
              <a:rPr lang="th-TH" altLang="ko-KR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แนวทางการตรวจสอบข้อมูล</a:t>
            </a:r>
            <a:endParaRPr lang="ko-KR" alt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ontent Placeholder 12"/>
          <p:cNvSpPr>
            <a:spLocks noGrp="1"/>
          </p:cNvSpPr>
          <p:nvPr>
            <p:ph idx="10"/>
          </p:nvPr>
        </p:nvSpPr>
        <p:spPr>
          <a:xfrm>
            <a:off x="1919536" y="908720"/>
            <a:ext cx="10081120" cy="5328592"/>
          </a:xfrm>
        </p:spPr>
        <p:txBody>
          <a:bodyPr/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itchFamily="34" charset="-34"/>
              </a:rPr>
              <a:t>4. รายได้เฉลี่ย</a:t>
            </a: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4.1 ตรวจสอบรายได้ของครัวเรือนเป้าหมายในโครงการส่งเสริมการสร้างสัมมาชีพชุมชนในระดับหมู่บ้าน</a:t>
            </a: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4.2 กรณีครัวเรือนมีรายได้เฉลี่ยมากกว่า 1,000,000 บาท/คน/ปี </a:t>
            </a: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(หรือไม่สมเหตุสมผลกับอาชีพ) ให้ตรวจสอบข้อมูลอีกครั้ง </a:t>
            </a: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4.3 กรณีครัวเรือนมีรายได้เฉลี่ยน้อยกว่า 10,000 บาท/คน/ปี ให้ตรวจสอบข้อมูล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5. คำรับรองคุณภาพข้อมูล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คำรับรองคุณภาพข้อมูลในทุกระดับ ต้องตรงกับรายงานผลในโปรแกรมบันทึกและประมวลผลข้อมูล</a:t>
            </a:r>
          </a:p>
          <a:p>
            <a:pPr marL="2628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66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2639616" y="641374"/>
            <a:ext cx="7920880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r>
              <a:rPr lang="th-TH" sz="8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การดำเนินงาน</a:t>
            </a:r>
          </a:p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r>
              <a:rPr lang="th-TH" sz="4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กิจกรรมตามยุทธศาสตร์กรมการพัฒนาชุมชน</a:t>
            </a:r>
          </a:p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r>
              <a:rPr lang="th-TH" sz="3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(การจัดเก็บและใช้ประโยชน์ข้อมูลเพื่อการพัฒนาชุมชน)</a:t>
            </a:r>
            <a:r>
              <a:rPr lang="th-TH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</a:t>
            </a:r>
          </a:p>
          <a:p>
            <a:pPr algn="r" fontAlgn="base" latinLnBrk="0">
              <a:spcBef>
                <a:spcPts val="600"/>
              </a:spcBef>
              <a:spcAft>
                <a:spcPct val="0"/>
              </a:spcAft>
            </a:pPr>
            <a:r>
              <a:rPr lang="th-TH" sz="7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ประจำปีงบประมาณ </a:t>
            </a:r>
          </a:p>
          <a:p>
            <a:pPr algn="r" fontAlgn="base" latinLnBrk="0">
              <a:spcBef>
                <a:spcPct val="0"/>
              </a:spcBef>
              <a:spcAft>
                <a:spcPct val="0"/>
              </a:spcAft>
            </a:pPr>
            <a:r>
              <a:rPr lang="th-TH" sz="7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พ.ศ. </a:t>
            </a:r>
            <a:r>
              <a:rPr lang="en-US" sz="7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2562</a:t>
            </a:r>
            <a:r>
              <a:rPr lang="th-TH" sz="7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</a:t>
            </a:r>
            <a:endParaRPr lang="en-US" sz="7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Franklin Gothic Medium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17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143672" y="0"/>
            <a:ext cx="7524328" cy="1069514"/>
          </a:xfrm>
        </p:spPr>
        <p:txBody>
          <a:bodyPr/>
          <a:lstStyle/>
          <a:p>
            <a:r>
              <a:rPr lang="th-TH" sz="4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กิจกรรมตามยุทธศาสตร์กรมการพัฒนาชุมชน</a:t>
            </a:r>
          </a:p>
        </p:txBody>
      </p:sp>
      <p:sp>
        <p:nvSpPr>
          <p:cNvPr id="7" name="Rectangle 6"/>
          <p:cNvSpPr/>
          <p:nvPr/>
        </p:nvSpPr>
        <p:spPr>
          <a:xfrm>
            <a:off x="3166827" y="822571"/>
            <a:ext cx="95050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1. การบริหารการจัดเก็บและใช้ประโยชน์ข้อมูลความจำเป็นพื้นฐาน (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1.1 การเพิ่มประสิทธิภาพการบริหารการจัดเก็บและใช้ประโยชน์ข้อมูลเพื่อการพัฒนาชุมชน 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ประจำปี 2562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1.1.1 </a:t>
            </a:r>
            <a:r>
              <a:rPr lang="th-TH" sz="2400" spc="-30" dirty="0">
                <a:latin typeface="TH SarabunPSK" pitchFamily="34" charset="-34"/>
                <a:cs typeface="TH SarabunPSK" pitchFamily="34" charset="-34"/>
              </a:rPr>
              <a:t>ประชุมคณะทำงานบริหารการจัดเก็บข้อมูลเพื่อการพัฒนาชุมชน ระดับจังหวัด (</a:t>
            </a:r>
            <a:r>
              <a:rPr lang="th-TH" sz="2400" spc="-30" dirty="0" err="1"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2400" spc="-30" dirty="0">
                <a:latin typeface="TH SarabunPSK" pitchFamily="34" charset="-34"/>
                <a:cs typeface="TH SarabunPSK" pitchFamily="34" charset="-34"/>
              </a:rPr>
              <a:t> 1)</a:t>
            </a: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   1.1.2 ประชุมเชิงปฏิบัติการเจ้าหน้าที่ผู้รับผิดชอบการจัดเก็บข้อมูลเพื่อการพัฒนาชุมชน </a:t>
            </a: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           ระดับอำเภอ  (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1)</a:t>
            </a:r>
          </a:p>
          <a:p>
            <a:pPr algn="thaiDist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1.2 การเตรียมความพร้อมการจัดเก็บข้อมูลความจำเป็นพื้นฐาน (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.) ประจำปี 2562 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1.2.1 ประชุมเชิงปฏิบัติการผู้จัดเก็บข้อมูล 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. ประจำปี 2562 (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1) </a:t>
            </a: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   1.2.2 ฝึกอบรมผู้บันทึกข้อมูล ประจำปี 2562 เรื่องการใช้งานโปรแกรมบันทึกและประมวลผล</a:t>
            </a: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           ข้อมูล 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. (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1)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1.3 การจัดเก็บข้อมูลความจำเป็นพื้นฐาน (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1.3.1 ค่าจัดเก็บข้อมูลความจำเป็นพื้นฐาน (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.) (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2)</a:t>
            </a: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   1.3.2 ค่าบันทึกและประมวลผลข้อมูลความจำเป็นพื้นฐาน (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.) (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2)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1.4 การตรวจสอบคุณภาพการจัดเก็บข้อมูลความจำเป็นพื้นฐาน (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   1.4.1 ตรวจสอบคุณภาพการจัดเก็บข้อมูล 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. ระดับอำเภอ (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2)</a:t>
            </a: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   1.4.2 ตรวจสอบคุณภาพการจัดเก็บข้อมูล 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. ระดับจังหวัด (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1018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1664" y="764705"/>
            <a:ext cx="748883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1.5 การเผยแพร่และส่งเสริมการใช้ประโยชน์จากข้อมูลความจำเป็นพื้นฐาน (</a:t>
            </a:r>
            <a:r>
              <a:rPr lang="th-TH" sz="2300" b="1" dirty="0" err="1"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.) </a:t>
            </a:r>
          </a:p>
          <a:p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300" dirty="0">
                <a:latin typeface="TH SarabunPSK" pitchFamily="34" charset="-34"/>
                <a:cs typeface="TH SarabunPSK" pitchFamily="34" charset="-34"/>
              </a:rPr>
              <a:t>1.5.1 รณรงค์และเชิญชวนการจัดเก็บข้อมูล </a:t>
            </a:r>
            <a:r>
              <a:rPr lang="th-TH" sz="2300" dirty="0" err="1"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sz="2300" dirty="0">
                <a:latin typeface="TH SarabunPSK" pitchFamily="34" charset="-34"/>
                <a:cs typeface="TH SarabunPSK" pitchFamily="34" charset="-34"/>
              </a:rPr>
              <a:t>. ระดับจังหวัด (</a:t>
            </a:r>
            <a:r>
              <a:rPr lang="th-TH" sz="2300" dirty="0" err="1"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2300" dirty="0">
                <a:latin typeface="TH SarabunPSK" pitchFamily="34" charset="-34"/>
                <a:cs typeface="TH SarabunPSK" pitchFamily="34" charset="-34"/>
              </a:rPr>
              <a:t> 1)</a:t>
            </a:r>
          </a:p>
          <a:p>
            <a:r>
              <a:rPr lang="th-TH" sz="2300" dirty="0">
                <a:latin typeface="TH SarabunPSK" pitchFamily="34" charset="-34"/>
                <a:cs typeface="TH SarabunPSK" pitchFamily="34" charset="-34"/>
              </a:rPr>
              <a:t>     1.5.2 ส่งเสริมการใช้ประโยชน์และรับรองคุณภาพข้อมูลฯ ระดับองค์กรปกครองส่วนท้องถิ่น    </a:t>
            </a:r>
          </a:p>
          <a:p>
            <a:r>
              <a:rPr lang="th-TH" sz="2300" dirty="0">
                <a:latin typeface="TH SarabunPSK" pitchFamily="34" charset="-34"/>
                <a:cs typeface="TH SarabunPSK" pitchFamily="34" charset="-34"/>
              </a:rPr>
              <a:t>            (</a:t>
            </a:r>
            <a:r>
              <a:rPr lang="th-TH" sz="2300" dirty="0" err="1"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2300" dirty="0">
                <a:latin typeface="TH SarabunPSK" pitchFamily="34" charset="-34"/>
                <a:cs typeface="TH SarabunPSK" pitchFamily="34" charset="-34"/>
              </a:rPr>
              <a:t> 3)</a:t>
            </a:r>
          </a:p>
          <a:p>
            <a:r>
              <a:rPr lang="th-TH" sz="2300" dirty="0">
                <a:latin typeface="TH SarabunPSK" pitchFamily="34" charset="-34"/>
                <a:cs typeface="TH SarabunPSK" pitchFamily="34" charset="-34"/>
              </a:rPr>
              <a:t>     1.5.3 </a:t>
            </a:r>
            <a:r>
              <a:rPr lang="th-TH" sz="23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ส่งเสริมการใช้ประโยชน์และรับรองคุณภาพข้อมูลฯ</a:t>
            </a:r>
            <a:r>
              <a:rPr lang="th-TH" sz="2300" dirty="0">
                <a:latin typeface="TH SarabunPSK" pitchFamily="34" charset="-34"/>
                <a:cs typeface="TH SarabunPSK" pitchFamily="34" charset="-34"/>
              </a:rPr>
              <a:t> ระดับอำเภอ (</a:t>
            </a:r>
            <a:r>
              <a:rPr lang="th-TH" sz="2300" dirty="0" err="1"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2300" dirty="0">
                <a:latin typeface="TH SarabunPSK" pitchFamily="34" charset="-34"/>
                <a:cs typeface="TH SarabunPSK" pitchFamily="34" charset="-34"/>
              </a:rPr>
              <a:t> 3)</a:t>
            </a:r>
          </a:p>
          <a:p>
            <a:r>
              <a:rPr lang="th-TH" sz="2300" dirty="0">
                <a:latin typeface="TH SarabunPSK" pitchFamily="34" charset="-34"/>
                <a:cs typeface="TH SarabunPSK" pitchFamily="34" charset="-34"/>
              </a:rPr>
              <a:t>     1.5.4 </a:t>
            </a:r>
            <a:r>
              <a:rPr lang="th-TH" sz="2300" spc="-40" dirty="0">
                <a:latin typeface="TH SarabunPSK" pitchFamily="34" charset="-34"/>
                <a:cs typeface="TH SarabunPSK" pitchFamily="34" charset="-34"/>
              </a:rPr>
              <a:t>ส่งเสริมการใช้ประโยชน์จากข้อมูลเพื่อการพัฒนาคุณภาพชีวิตของประชาชน ระดับจังหวัด</a:t>
            </a:r>
          </a:p>
          <a:p>
            <a:r>
              <a:rPr lang="th-TH" sz="2300" dirty="0">
                <a:latin typeface="TH SarabunPSK" pitchFamily="34" charset="-34"/>
                <a:cs typeface="TH SarabunPSK" pitchFamily="34" charset="-34"/>
              </a:rPr>
              <a:t>            1) สนับสนุนการพัฒนาคุณภาพชีวิตของประชาชน ระดับจังหวัด (</a:t>
            </a:r>
            <a:r>
              <a:rPr lang="th-TH" sz="2300" dirty="0" err="1"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2300" dirty="0">
                <a:latin typeface="TH SarabunPSK" pitchFamily="34" charset="-34"/>
                <a:cs typeface="TH SarabunPSK" pitchFamily="34" charset="-34"/>
              </a:rPr>
              <a:t> 2)</a:t>
            </a:r>
            <a:endParaRPr lang="en-US" sz="2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2) </a:t>
            </a:r>
            <a:r>
              <a:rPr lang="th-TH" sz="230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ประชุมเชิงปฏิบัติการบูร</a:t>
            </a:r>
            <a:r>
              <a:rPr lang="th-TH" sz="2300" spc="-3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ณา</a:t>
            </a:r>
            <a:r>
              <a:rPr lang="th-TH" sz="230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การแผนงานพัฒนาคุณภาพชีวิตของประชาชน (</a:t>
            </a:r>
            <a:r>
              <a:rPr lang="th-TH" sz="2300" spc="-3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r>
              <a:rPr lang="th-TH" sz="230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3)</a:t>
            </a:r>
            <a:endParaRPr lang="en-US" sz="2300" spc="-3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3) ประชาสัมพันธ์การพัฒนาคุณภาพชีวิตของประชาชน ระดับจังหวัด  (</a:t>
            </a:r>
            <a:r>
              <a:rPr lang="th-TH" sz="23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r>
              <a:rPr lang="th-TH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3)</a:t>
            </a:r>
          </a:p>
          <a:p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2. การบริหารการจัดเก็บและใช้ประโยชน์ข้อมูลพื้นฐานระดับหมู่บ้าน (</a:t>
            </a:r>
            <a:r>
              <a:rPr lang="th-TH" sz="2300" b="1" dirty="0" err="1">
                <a:latin typeface="TH SarabunPSK" pitchFamily="34" charset="-34"/>
                <a:cs typeface="TH SarabunPSK" pitchFamily="34" charset="-34"/>
              </a:rPr>
              <a:t>กชช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. 2ค)</a:t>
            </a:r>
          </a:p>
          <a:p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300" dirty="0">
                <a:latin typeface="TH SarabunPSK" pitchFamily="34" charset="-34"/>
                <a:cs typeface="TH SarabunPSK" pitchFamily="34" charset="-34"/>
              </a:rPr>
              <a:t>2.1 ค่าบันทึกและประมวลผลข้อมูลพื้นฐานระดับหมู่บ้าน (</a:t>
            </a:r>
            <a:r>
              <a:rPr lang="th-TH" sz="2300" dirty="0" err="1">
                <a:latin typeface="TH SarabunPSK" pitchFamily="34" charset="-34"/>
                <a:cs typeface="TH SarabunPSK" pitchFamily="34" charset="-34"/>
              </a:rPr>
              <a:t>กชช</a:t>
            </a:r>
            <a:r>
              <a:rPr lang="th-TH" sz="2300" dirty="0">
                <a:latin typeface="TH SarabunPSK" pitchFamily="34" charset="-34"/>
                <a:cs typeface="TH SarabunPSK" pitchFamily="34" charset="-34"/>
              </a:rPr>
              <a:t>. 2ค) (</a:t>
            </a:r>
            <a:r>
              <a:rPr lang="th-TH" sz="2300" dirty="0" err="1"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2300" dirty="0">
                <a:latin typeface="TH SarabunPSK" pitchFamily="34" charset="-34"/>
                <a:cs typeface="TH SarabunPSK" pitchFamily="34" charset="-34"/>
              </a:rPr>
              <a:t> 3)</a:t>
            </a:r>
          </a:p>
          <a:p>
            <a:r>
              <a:rPr lang="th-TH" sz="2300" dirty="0">
                <a:latin typeface="TH SarabunPSK" pitchFamily="34" charset="-34"/>
                <a:cs typeface="TH SarabunPSK" pitchFamily="34" charset="-34"/>
              </a:rPr>
              <a:t>    2.2 ตรวจสอบคุณภาพการจัดเก็บข้อมูลพื้นฐานระดับหมู่บ้าน (</a:t>
            </a:r>
            <a:r>
              <a:rPr lang="th-TH" sz="2300" dirty="0" err="1">
                <a:latin typeface="TH SarabunPSK" pitchFamily="34" charset="-34"/>
                <a:cs typeface="TH SarabunPSK" pitchFamily="34" charset="-34"/>
              </a:rPr>
              <a:t>กชช</a:t>
            </a:r>
            <a:r>
              <a:rPr lang="th-TH" sz="2300" dirty="0">
                <a:latin typeface="TH SarabunPSK" pitchFamily="34" charset="-34"/>
                <a:cs typeface="TH SarabunPSK" pitchFamily="34" charset="-34"/>
              </a:rPr>
              <a:t>. 2ค) (</a:t>
            </a:r>
            <a:r>
              <a:rPr lang="th-TH" sz="2300" dirty="0" err="1"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2300" dirty="0">
                <a:latin typeface="TH SarabunPSK" pitchFamily="34" charset="-34"/>
                <a:cs typeface="TH SarabunPSK" pitchFamily="34" charset="-34"/>
              </a:rPr>
              <a:t> 3)</a:t>
            </a:r>
          </a:p>
          <a:p>
            <a:endParaRPr lang="th-TH" sz="23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143672" y="0"/>
            <a:ext cx="7524328" cy="1069514"/>
          </a:xfrm>
        </p:spPr>
        <p:txBody>
          <a:bodyPr/>
          <a:lstStyle/>
          <a:p>
            <a:r>
              <a:rPr lang="th-TH" sz="4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กิจกรรมตามยุทธศาสตร์กรมการพัฒนาชุมชน</a:t>
            </a:r>
          </a:p>
        </p:txBody>
      </p:sp>
    </p:spTree>
    <p:extLst>
      <p:ext uri="{BB962C8B-B14F-4D97-AF65-F5344CB8AC3E}">
        <p14:creationId xmlns:p14="http://schemas.microsoft.com/office/powerpoint/2010/main" val="42679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55640" y="764704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กรมการพัฒนาชุมชน ได้จัดสรรงบประมาณเพื่อสนับสนุนการจัดเก็บข้อมูลฯ ปี 2562 ดังนี้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	ค่าจัดเก็บข้อมูล 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จปฐ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 	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เล่ม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ละ  12  บาท 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	ค่าบันทึกข้อมูล 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จปฐ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		เล่มละ    6  บาท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	ค่าบันทึกข้อมูล 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กชช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.2 ค 	เล่มละ  25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86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3"/>
          <p:cNvSpPr>
            <a:spLocks noGrp="1"/>
          </p:cNvSpPr>
          <p:nvPr>
            <p:ph idx="10"/>
          </p:nvPr>
        </p:nvSpPr>
        <p:spPr>
          <a:xfrm>
            <a:off x="2135561" y="404664"/>
            <a:ext cx="9460632" cy="6048671"/>
          </a:xfrm>
        </p:spPr>
        <p:txBody>
          <a:bodyPr>
            <a:normAutofit fontScale="92500" lnSpcReduction="20000"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การติดตามสนับสนุนการจัดเก็บข้อมูล 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จปฐ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และ กชช.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 ปี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</a:p>
          <a:p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ทีมที่ 1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ติดตามสนับสนุน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เก็บข้อมูล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จปฐ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./ข้อมูล กชช.2ค ปี 2562  อ.เมืองน่าน  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อ.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เวียงสา อ.บ้านหลวง  อ.ภูเพียง อ.แม่จร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ิม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อ.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สันติสุข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อ.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นาน้อย อ.นาหมื่น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ปลัดจังหวัดน่าน       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 ผู้บังคับการตำรวจภูธรจังหวัดน่าน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1.3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นายแพทย์สาธารณสุขจังหวัดน่าน			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1.4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เกษตรจังหวัดน่าน   				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ท้องถิ่น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จังหวัดน่าน				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1.6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วัฒนธรรมจังหวัดน่าน				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1.7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อุตสาหกรรมจังหวัดน่าน			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1.8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ศึกษาธิการจังหวัดน่าน				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1.9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ผู้อำนวยการศูนย์พัฒนารา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ษฏร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บนพื้นที่สูงจังหวัดน่าน	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ท่องเที่ยวและกีฬาจังหวัดน่าน			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1.11 หัวหน้ากลุ่มงานส่งเสริมการพัฒนาชุมชน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สพ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จ.น่าน	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1.12 ประธานชมรมผู้นำอาสาพัฒนาชุมชนจังหวัดน่าน			คณะทำงาน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1.13 หัวหน้ากลุ่มงานสารสนเทศการพัฒนาชุมชน		  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	คณะทำงาน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และเลขานุการ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1.14 นายเฉลิมชัย  ชมพูวุฒิกุล			      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คณะทำงาน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และผู้ช่วยเลขานุการ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78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3"/>
          <p:cNvSpPr>
            <a:spLocks noGrp="1"/>
          </p:cNvSpPr>
          <p:nvPr>
            <p:ph idx="10"/>
          </p:nvPr>
        </p:nvSpPr>
        <p:spPr>
          <a:xfrm>
            <a:off x="2135560" y="260648"/>
            <a:ext cx="9721079" cy="6408712"/>
          </a:xfrm>
        </p:spPr>
        <p:txBody>
          <a:bodyPr>
            <a:normAutofit/>
          </a:bodyPr>
          <a:lstStyle/>
          <a:p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ทีมที่ </a:t>
            </a:r>
            <a:r>
              <a:rPr lang="th-TH" sz="28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ติดตามสนับสนุน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เก็บข้อมูล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จปฐ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./ข้อมูล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กชช. 2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 ปี 2562 อ.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ปัว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อ.ท่าวังผา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อ.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ทุ่งช้าง อ.เชียงกลาง อ.บ่อเกลือ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อ.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สองแคว อ.เฉลิมพระเกียรติ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พัฒนาสังคมและความมั่นคงของมนุษย์จ.น่าน  		  	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หัวหน้า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แรงงานจังหวัดน่าน            	                    			คณะทำงาน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2.3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เกษตรและสหกรณ์จังหวัดน่าน					คณะทำงาน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2.4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สถิติจังหวัดน่าน						คณะทำงาน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2.5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ผอ.สนง.ทรัพยากรธรรมชาติและสิ่งแวดล้อมจังหวัดน่าน	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	คณะทำงาน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2.6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ผอ.ศูนย์การศึกษานอกระบบและการศึกษาตาม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อัธยาศัย จ.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น่าน	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คณะทำงาน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2.7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ผอ.สำนักงานพระพุทธศาสนาจังหวัดน่าน				คณะทำงาน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2.8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ประชาสัมพันธ์จังหวัดน่าน				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2.9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หัวหน้าสำนักงานป้องกันและบรรเทาสาธารณภัยจังหวัดน่าน	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คณะทำงาน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2.10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นายกเทศมนตรีเมืองน่าน				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2.11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ประธานเครือข่ายกองทุนหมู่บ้านฯ ระดับจังหวัด		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คณะทำงาน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2.12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หัวหน้ากลุ่มงานยุทธศาสตร์การพัฒนาชุมชน				คณะทำงาน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2.13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พัฒนาการจังหวัดน่าน				  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คณะทำงาน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และเลขานุการ	</a:t>
            </a: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2.14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นางสาวนรากร  วนวาที			      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คณะทำงาน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และผู้ช่วยเลขานุการ</a:t>
            </a:r>
          </a:p>
          <a:p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39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2423591" y="116632"/>
            <a:ext cx="91450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เจ้าภาพ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 เจ้าภาพร่วมตัวชี้วัด  ช่วงแผนพัฒนาฯ ฉบับที่ 12 (ปี พ.ศ. 2560-2564) </a:t>
            </a:r>
            <a:endPara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มี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หมวด  31  ตัวชี้วัด </a:t>
            </a:r>
          </a:p>
          <a:p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357069"/>
              </p:ext>
            </p:extLst>
          </p:nvPr>
        </p:nvGraphicFramePr>
        <p:xfrm>
          <a:off x="2279576" y="1052736"/>
          <a:ext cx="9577063" cy="5822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2467">
                  <a:extLst>
                    <a:ext uri="{9D8B030D-6E8A-4147-A177-3AD203B41FA5}">
                      <a16:colId xmlns="" xmlns:a16="http://schemas.microsoft.com/office/drawing/2014/main" val="2396850621"/>
                    </a:ext>
                  </a:extLst>
                </a:gridCol>
                <a:gridCol w="2198446">
                  <a:extLst>
                    <a:ext uri="{9D8B030D-6E8A-4147-A177-3AD203B41FA5}">
                      <a16:colId xmlns="" xmlns:a16="http://schemas.microsoft.com/office/drawing/2014/main" val="1984487627"/>
                    </a:ext>
                  </a:extLst>
                </a:gridCol>
                <a:gridCol w="2326150">
                  <a:extLst>
                    <a:ext uri="{9D8B030D-6E8A-4147-A177-3AD203B41FA5}">
                      <a16:colId xmlns="" xmlns:a16="http://schemas.microsoft.com/office/drawing/2014/main" val="2730841821"/>
                    </a:ext>
                  </a:extLst>
                </a:gridCol>
              </a:tblGrid>
              <a:tr h="35706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หมวด/ตัวชี้วัด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หน่วยงานที่รับผิดชอบ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9263703"/>
                  </a:ext>
                </a:extLst>
              </a:tr>
              <a:tr h="35706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หน่วยงานหลัก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หน่วยงานร่วม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="" xmlns:a16="http://schemas.microsoft.com/office/drawing/2014/main" val="4197468049"/>
                  </a:ext>
                </a:extLst>
              </a:tr>
              <a:tr h="4039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หมวดที่ 1 สุขภาพ มี 7 ตัวชี้วัด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1.เด็กแรกเกิดมีน้ำหนัก 2,500 กรัม ขึ้นไป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2.เด็กแรกเกิดได้กินนมแม่อย่างเดียวอย่างน้อย 6 เดือนแรกติดต่อกัน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3.เด็กแรกเกิดถึง 12 ปี ได้รับวัคซีนป้องกันโรคครบตามตารางสร้างเสริมภูมิคุ้มกันโรค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4.ครัวเรือนกินอาหารถูกสุขลักษณะ ปลอดภัย และได้มาตรฐาน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5.ครัวเรือนมีการใช้ยาเพื่อบำบัด บรรเทาอาการเจ็บป่วยเบื้องต้นอย่างเหมาะสม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6.คนอายุ 35 ปีขึ้นไป ได้รับการตรวจสุขภาพ</a:t>
                      </a: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ประจำปี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-กระทรวงสาธารณสุข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-สถาบันพัฒนาการ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สาธารณสุขอาเซียน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-กระทรวงเกษตรและสหกรณ์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-กระทรวงมหาดไทย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="" xmlns:a16="http://schemas.microsoft.com/office/drawing/2014/main" val="1017336059"/>
                  </a:ext>
                </a:extLst>
              </a:tr>
              <a:tr h="1051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7.คนอายุ </a:t>
                      </a: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ปี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 ออกกำลังกายอย่างน้อยสัปดาห์ละ </a:t>
                      </a: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วันๆ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 30 นาที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-กระทรวงการท่องเที่ยวและกีฬา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กระทรวงศึกษาธิการ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="" xmlns:a16="http://schemas.microsoft.com/office/drawing/2014/main" val="4220169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7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-1"/>
            <a:ext cx="12192000" cy="2756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9708" y="1604638"/>
            <a:ext cx="9375819" cy="2015782"/>
          </a:xfrm>
        </p:spPr>
        <p:txBody>
          <a:bodyPr>
            <a:noAutofit/>
          </a:bodyPr>
          <a:lstStyle/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แนวทางการบริหารการจัดเก็บข้อมูล </a:t>
            </a:r>
            <a:r>
              <a:rPr lang="th-TH" b="1" dirty="0" err="1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จปฐ</a:t>
            </a:r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. และ กชช.2ค ปี 2562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pic>
        <p:nvPicPr>
          <p:cNvPr id="5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9626">
            <a:off x="5725990" y="4122184"/>
            <a:ext cx="6179330" cy="2646273"/>
          </a:xfrm>
          <a:prstGeom prst="rect">
            <a:avLst/>
          </a:prstGeom>
        </p:spPr>
      </p:pic>
      <p:pic>
        <p:nvPicPr>
          <p:cNvPr id="6" name="Picture 2" descr="H:\BackUP_DeskTop_NB_30102560\รวมไว้\CDD-NEW-LOGO(3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t="4386" r="3950" b="4194"/>
          <a:stretch/>
        </p:blipFill>
        <p:spPr bwMode="auto">
          <a:xfrm>
            <a:off x="9931064" y="4485430"/>
            <a:ext cx="1306511" cy="129859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6684897" y="3776825"/>
            <a:ext cx="33826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DSN DeCho" panose="00000400000000000000" pitchFamily="2" charset="-34"/>
                <a:cs typeface="DSN DeCho" panose="00000400000000000000" pitchFamily="2" charset="-34"/>
              </a:rPr>
              <a:t>ถูกต้อง ครบถ้วน ทันเวลา</a:t>
            </a:r>
          </a:p>
        </p:txBody>
      </p:sp>
    </p:spTree>
    <p:extLst>
      <p:ext uri="{BB962C8B-B14F-4D97-AF65-F5344CB8AC3E}">
        <p14:creationId xmlns:p14="http://schemas.microsoft.com/office/powerpoint/2010/main" val="9926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632010"/>
              </p:ext>
            </p:extLst>
          </p:nvPr>
        </p:nvGraphicFramePr>
        <p:xfrm>
          <a:off x="2207568" y="260648"/>
          <a:ext cx="9577063" cy="792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="" xmlns:a16="http://schemas.microsoft.com/office/drawing/2014/main" val="26962257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359553909"/>
                    </a:ext>
                  </a:extLst>
                </a:gridCol>
                <a:gridCol w="2664295">
                  <a:extLst>
                    <a:ext uri="{9D8B030D-6E8A-4147-A177-3AD203B41FA5}">
                      <a16:colId xmlns="" xmlns:a16="http://schemas.microsoft.com/office/drawing/2014/main" val="2929698681"/>
                    </a:ext>
                  </a:extLst>
                </a:gridCol>
              </a:tblGrid>
              <a:tr h="39604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หมวด/ตัวชี้วัด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หน่วยงานที่รับผิดชอบ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4476149"/>
                  </a:ext>
                </a:extLst>
              </a:tr>
              <a:tr h="39604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หน่วยงานหลัก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หน่วยงานร่วม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21113293"/>
                  </a:ext>
                </a:extLst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402077"/>
              </p:ext>
            </p:extLst>
          </p:nvPr>
        </p:nvGraphicFramePr>
        <p:xfrm>
          <a:off x="2207568" y="1052736"/>
          <a:ext cx="9577063" cy="5808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1563">
                  <a:extLst>
                    <a:ext uri="{9D8B030D-6E8A-4147-A177-3AD203B41FA5}">
                      <a16:colId xmlns="" xmlns:a16="http://schemas.microsoft.com/office/drawing/2014/main" val="1508285238"/>
                    </a:ext>
                  </a:extLst>
                </a:gridCol>
                <a:gridCol w="2001205">
                  <a:extLst>
                    <a:ext uri="{9D8B030D-6E8A-4147-A177-3AD203B41FA5}">
                      <a16:colId xmlns="" xmlns:a16="http://schemas.microsoft.com/office/drawing/2014/main" val="6852609"/>
                    </a:ext>
                  </a:extLst>
                </a:gridCol>
                <a:gridCol w="2664295">
                  <a:extLst>
                    <a:ext uri="{9D8B030D-6E8A-4147-A177-3AD203B41FA5}">
                      <a16:colId xmlns="" xmlns:a16="http://schemas.microsoft.com/office/drawing/2014/main" val="3110770595"/>
                    </a:ext>
                  </a:extLst>
                </a:gridCol>
              </a:tblGrid>
              <a:tr h="1691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หมวดที่ 2 สภาพแวดล้อม  มี 7 ตัวชี้วัด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8.ครัวเรือนมีความมั่นคงในที่อยู่อาศัย และบ้านมีสภาพคงทนถาวร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-กระทรวงการพัฒนาสังคมและความมั่งคงของมนุษย์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-กระทรวงมหาดไทย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="" xmlns:a16="http://schemas.microsoft.com/office/drawing/2014/main" val="941270710"/>
                  </a:ext>
                </a:extLst>
              </a:tr>
              <a:tr h="1691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9.ครัวเรือนมีน้ำสะอาดสำหรับดื่มและบริโภคเพียงพอตลอดปี อย่างน้อยคนละ 5 ลิตรต่อวัน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-กระทรวงมหาดไทย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(สถ.)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-กระทรวงทรัพยากรธรรมชาติและสิ่งแวดล้อม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-กระทรวงเกษตรและสหกรณ์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-กระทรวงสาธารณสุข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="" xmlns:a16="http://schemas.microsoft.com/office/drawing/2014/main" val="2067495716"/>
                  </a:ext>
                </a:extLst>
              </a:tr>
              <a:tr h="2151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10.ครัวเรือนมีน้ำใช้เพียงพอตลอดปี อย่างน้อยคนละ 45 ลิตรต่อวัน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-กระทรวงมหาดไทย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(สถ.)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-กระทรวงทรัพยากรธรรมชาติและสิ่งแวดล้อม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-กระทรวงคมนาคม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-กระทรวงสาธารณสุข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-กระทรวงเกษตรและสหกรณ์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="" xmlns:a16="http://schemas.microsoft.com/office/drawing/2014/main" val="2713937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3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948497"/>
              </p:ext>
            </p:extLst>
          </p:nvPr>
        </p:nvGraphicFramePr>
        <p:xfrm>
          <a:off x="2207568" y="31177"/>
          <a:ext cx="9505056" cy="6465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7578">
                  <a:extLst>
                    <a:ext uri="{9D8B030D-6E8A-4147-A177-3AD203B41FA5}">
                      <a16:colId xmlns="" xmlns:a16="http://schemas.microsoft.com/office/drawing/2014/main" val="885369171"/>
                    </a:ext>
                  </a:extLst>
                </a:gridCol>
                <a:gridCol w="2383739">
                  <a:extLst>
                    <a:ext uri="{9D8B030D-6E8A-4147-A177-3AD203B41FA5}">
                      <a16:colId xmlns="" xmlns:a16="http://schemas.microsoft.com/office/drawing/2014/main" val="1881073272"/>
                    </a:ext>
                  </a:extLst>
                </a:gridCol>
                <a:gridCol w="2383739">
                  <a:extLst>
                    <a:ext uri="{9D8B030D-6E8A-4147-A177-3AD203B41FA5}">
                      <a16:colId xmlns="" xmlns:a16="http://schemas.microsoft.com/office/drawing/2014/main" val="3233793321"/>
                    </a:ext>
                  </a:extLst>
                </a:gridCol>
              </a:tblGrid>
              <a:tr h="2851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หมวด/ตัวชี้วัด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หน่วยงานที่รับผิดชอบ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0242253"/>
                  </a:ext>
                </a:extLst>
              </a:tr>
              <a:tr h="28519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หน่วยงานหลัก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หน่วยงานร่วม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="" xmlns:a16="http://schemas.microsoft.com/office/drawing/2014/main" val="881201044"/>
                  </a:ext>
                </a:extLst>
              </a:tr>
              <a:tr h="1423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11.ครัวเรือนมี</a:t>
                      </a:r>
                      <a:r>
                        <a:rPr lang="th-TH" sz="24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การจัด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บ้านเรือนเป็นระเบียบเรียบร้อย สะอาด และถูกสุขลักษณะ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-กระทรวงสาธารณสุข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-กระทรวงทรัพยากรธรรมชาติและสิ่งแวดล้อม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-กระทรวงมหาดไทย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="" xmlns:a16="http://schemas.microsoft.com/office/drawing/2014/main" val="3456151368"/>
                  </a:ext>
                </a:extLst>
              </a:tr>
              <a:tr h="1708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12.ครัวเรือนไม่ถูกรบกวนจากมลพิษ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-กระทรวงอุตสาหกรรม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</a:t>
                      </a: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ทรัพยากร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ธรรมชาติ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สิ่งแวดล้อม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-กระทรวงสาธารณสุข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-กระทรวงเกษตรและสหกรณ์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-กระทรวงมหาดไทย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="" xmlns:a16="http://schemas.microsoft.com/office/drawing/2014/main" val="261846104"/>
                  </a:ext>
                </a:extLst>
              </a:tr>
              <a:tr h="1993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13.ครัวเรือนมีการป้องกันอุบัติภัยและภัยธรรมชาติอย่างถูกวิธี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-กระทรวงมหาดไทย(ปภ.)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-สำนักงานตำรวจแห่งชาติ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-กระทรวงคมนาคม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-กระทรวงสาธารณสุข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-กระทรวงเกษตรและสหกรณ์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="" xmlns:a16="http://schemas.microsoft.com/office/drawing/2014/main" val="2290265924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14.ครัวเรือนมีความปลอดภัยในชีวิตและทรัพย์สิน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-สำนักงานตำรวจแห่งชาติ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-กระทรวงมหาดไทย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="" xmlns:a16="http://schemas.microsoft.com/office/drawing/2014/main" val="3158367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2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929556"/>
              </p:ext>
            </p:extLst>
          </p:nvPr>
        </p:nvGraphicFramePr>
        <p:xfrm>
          <a:off x="2207568" y="116632"/>
          <a:ext cx="9649072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730328959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3979776907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425109864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หมวด/ตัวชี้วัด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หน่วยงานที่รับผิดชอบ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06047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หน่วยงานหลัก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หน่วยงานร่วม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55237248"/>
                  </a:ext>
                </a:extLst>
              </a:tr>
            </a:tbl>
          </a:graphicData>
        </a:graphic>
      </p:graphicFrame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235472"/>
              </p:ext>
            </p:extLst>
          </p:nvPr>
        </p:nvGraphicFramePr>
        <p:xfrm>
          <a:off x="2207568" y="908720"/>
          <a:ext cx="9649071" cy="5323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1814612366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811019320"/>
                    </a:ext>
                  </a:extLst>
                </a:gridCol>
                <a:gridCol w="2232247">
                  <a:extLst>
                    <a:ext uri="{9D8B030D-6E8A-4147-A177-3AD203B41FA5}">
                      <a16:colId xmlns="" xmlns:a16="http://schemas.microsoft.com/office/drawing/2014/main" val="936131792"/>
                    </a:ext>
                  </a:extLst>
                </a:gridCol>
              </a:tblGrid>
              <a:tr h="2041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หมวดที่ 3 การศึกษา มี 5 ตัวชี้วัด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15.เด็กอายุ 3-5 ปี ได้รับบริการเลี้ยงดูเตรียมความพร้อมก่อนวัยเรียน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-กระทรวงศึกษาธิการ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-กระทรวงมหาดไทย(สถ.)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-กระทรวงพัฒนาสังคมฯ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="" xmlns:a16="http://schemas.microsoft.com/office/drawing/2014/main" val="4228096395"/>
                  </a:ext>
                </a:extLst>
              </a:tr>
              <a:tr h="294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.เด็กอายุ 6-14 ปี ได้รับการศึกษาภาคบังคับ 9 ปี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990" marR="6799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-กระทรวงศึกษาธิการ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990" marR="6799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-กระทรวงมหาดไทย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="" xmlns:a16="http://schemas.microsoft.com/office/drawing/2014/main" val="1127096968"/>
                  </a:ext>
                </a:extLst>
              </a:tr>
              <a:tr h="583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17.เด็กจบชั้น ม.3 ได้เรียนต่อชั้น ม.4 หรือเทียบเท่า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990" marR="6799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2131988"/>
                  </a:ext>
                </a:extLst>
              </a:tr>
              <a:tr h="1458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18.คนในครัวเรือนที่จบการศึกษาภาคบังคับ 9ปี ที่ไม่ได้เรียนต่อและยังไม่มีงานทำ ได้รับการฝึกอบรมด้านอาชีพ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-กระทรวงศึกษาธิการ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-กระทรวงมหาดไทย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-กระทรวงอุตสาหกรรม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-กระทรวงแรงงาน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="" xmlns:a16="http://schemas.microsoft.com/office/drawing/2014/main" val="535000318"/>
                  </a:ext>
                </a:extLst>
              </a:tr>
              <a:tr h="874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19.คนอายุ 15-59 ปี อ่าน เขียนภาษาไทย และคิดเลขอย่างง่ายได้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-กระทรวงศึกษาธิการ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-กระทรวงมหาดไทย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="" xmlns:a16="http://schemas.microsoft.com/office/drawing/2014/main" val="3570793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3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26152"/>
              </p:ext>
            </p:extLst>
          </p:nvPr>
        </p:nvGraphicFramePr>
        <p:xfrm>
          <a:off x="2207568" y="188640"/>
          <a:ext cx="9721081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8552">
                  <a:extLst>
                    <a:ext uri="{9D8B030D-6E8A-4147-A177-3AD203B41FA5}">
                      <a16:colId xmlns="" xmlns:a16="http://schemas.microsoft.com/office/drawing/2014/main" val="57497475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950624654"/>
                    </a:ext>
                  </a:extLst>
                </a:gridCol>
                <a:gridCol w="2376265">
                  <a:extLst>
                    <a:ext uri="{9D8B030D-6E8A-4147-A177-3AD203B41FA5}">
                      <a16:colId xmlns="" xmlns:a16="http://schemas.microsoft.com/office/drawing/2014/main" val="25935115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หมวด/ตัวชี้วัด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หน่วยงานที่รับผิดชอบ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489216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หน่วยงานหลัก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หน่วยงานร่วม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74370532"/>
                  </a:ext>
                </a:extLst>
              </a:tr>
            </a:tbl>
          </a:graphicData>
        </a:graphic>
      </p:graphicFrame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88139"/>
              </p:ext>
            </p:extLst>
          </p:nvPr>
        </p:nvGraphicFramePr>
        <p:xfrm>
          <a:off x="2199551" y="920160"/>
          <a:ext cx="9729097" cy="2220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9533">
                  <a:extLst>
                    <a:ext uri="{9D8B030D-6E8A-4147-A177-3AD203B41FA5}">
                      <a16:colId xmlns="" xmlns:a16="http://schemas.microsoft.com/office/drawing/2014/main" val="2734285617"/>
                    </a:ext>
                  </a:extLst>
                </a:gridCol>
                <a:gridCol w="2363300">
                  <a:extLst>
                    <a:ext uri="{9D8B030D-6E8A-4147-A177-3AD203B41FA5}">
                      <a16:colId xmlns="" xmlns:a16="http://schemas.microsoft.com/office/drawing/2014/main" val="2412668064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46973484"/>
                    </a:ext>
                  </a:extLst>
                </a:gridCol>
              </a:tblGrid>
              <a:tr h="1110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หมวดที่ 4 การมีงานทำและรายได้ มี 4 ตัวชี้วัด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20.คนอายุ 15 – 59 ปี มีอาชีพและมีรายได้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-กระทรวงแรงงาน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-กระทรวงมหาดไทย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-กระทรวงอุตสาหกรรม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-กระทรวงพาณิชย์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-กระทรวงเกษตรและ</a:t>
                      </a: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สหกรณ์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96056306"/>
                  </a:ext>
                </a:extLst>
              </a:tr>
              <a:tr h="1110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21.คนอายุ 60 ปีขึ้นไป มีอาชีพและมีรายได้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-กระทรวงแรงงาน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-กระทรวงพัฒนาสังคมและความมั่นคงของมนุษย์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0032258"/>
                  </a:ext>
                </a:extLst>
              </a:tr>
            </a:tbl>
          </a:graphicData>
        </a:graphic>
      </p:graphicFrame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578241"/>
              </p:ext>
            </p:extLst>
          </p:nvPr>
        </p:nvGraphicFramePr>
        <p:xfrm>
          <a:off x="2199550" y="3151801"/>
          <a:ext cx="9729097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9533">
                  <a:extLst>
                    <a:ext uri="{9D8B030D-6E8A-4147-A177-3AD203B41FA5}">
                      <a16:colId xmlns="" xmlns:a16="http://schemas.microsoft.com/office/drawing/2014/main" val="3405975913"/>
                    </a:ext>
                  </a:extLst>
                </a:gridCol>
                <a:gridCol w="2363301">
                  <a:extLst>
                    <a:ext uri="{9D8B030D-6E8A-4147-A177-3AD203B41FA5}">
                      <a16:colId xmlns="" xmlns:a16="http://schemas.microsoft.com/office/drawing/2014/main" val="2003273759"/>
                    </a:ext>
                  </a:extLst>
                </a:gridCol>
                <a:gridCol w="2376263">
                  <a:extLst>
                    <a:ext uri="{9D8B030D-6E8A-4147-A177-3AD203B41FA5}">
                      <a16:colId xmlns="" xmlns:a16="http://schemas.microsoft.com/office/drawing/2014/main" val="2881764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22.รายได้เฉลี่ยของคนในครัวเรือนต่อปี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-กระทรวงมหาดไทย(พช.)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-กระทรวงอุตสาหกรรม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-กระทรวงเกษตรและสหกรณ์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-กระทรวงพัฒนาสังคมฯ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-กระทรวงแรงงาน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92281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23.ครัวเรือนมีการเก็บออมเงิน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-กระทรวงพัฒนาสังคมฯ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-กระทรวงมหาดไทย(</a:t>
                      </a:r>
                      <a:r>
                        <a:rPr lang="th-TH" sz="24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พช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.)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-กระทรวงเกษตรและสหกรณ์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-กระทรวงวัฒนธรรม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-กระทรวงศึกษาธิการ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25496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3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41740"/>
              </p:ext>
            </p:extLst>
          </p:nvPr>
        </p:nvGraphicFramePr>
        <p:xfrm>
          <a:off x="335360" y="0"/>
          <a:ext cx="11377263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6947">
                  <a:extLst>
                    <a:ext uri="{9D8B030D-6E8A-4147-A177-3AD203B41FA5}">
                      <a16:colId xmlns="" xmlns:a16="http://schemas.microsoft.com/office/drawing/2014/main" val="3011732644"/>
                    </a:ext>
                  </a:extLst>
                </a:gridCol>
                <a:gridCol w="3079560">
                  <a:extLst>
                    <a:ext uri="{9D8B030D-6E8A-4147-A177-3AD203B41FA5}">
                      <a16:colId xmlns="" xmlns:a16="http://schemas.microsoft.com/office/drawing/2014/main" val="2389303893"/>
                    </a:ext>
                  </a:extLst>
                </a:gridCol>
                <a:gridCol w="2480756">
                  <a:extLst>
                    <a:ext uri="{9D8B030D-6E8A-4147-A177-3AD203B41FA5}">
                      <a16:colId xmlns="" xmlns:a16="http://schemas.microsoft.com/office/drawing/2014/main" val="192075917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หมวด/ตัวชี้วัด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หน่วยงานที่รับผิดชอบ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17067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หน่วยงานหลัก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หน่วยงานร่วม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44316895"/>
                  </a:ext>
                </a:extLst>
              </a:tr>
            </a:tbl>
          </a:graphicData>
        </a:graphic>
      </p:graphicFrame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969963"/>
              </p:ext>
            </p:extLst>
          </p:nvPr>
        </p:nvGraphicFramePr>
        <p:xfrm>
          <a:off x="335360" y="731520"/>
          <a:ext cx="11377263" cy="6028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6947">
                  <a:extLst>
                    <a:ext uri="{9D8B030D-6E8A-4147-A177-3AD203B41FA5}">
                      <a16:colId xmlns="" xmlns:a16="http://schemas.microsoft.com/office/drawing/2014/main" val="1473278302"/>
                    </a:ext>
                  </a:extLst>
                </a:gridCol>
                <a:gridCol w="3079560">
                  <a:extLst>
                    <a:ext uri="{9D8B030D-6E8A-4147-A177-3AD203B41FA5}">
                      <a16:colId xmlns="" xmlns:a16="http://schemas.microsoft.com/office/drawing/2014/main" val="682533060"/>
                    </a:ext>
                  </a:extLst>
                </a:gridCol>
                <a:gridCol w="2480756">
                  <a:extLst>
                    <a:ext uri="{9D8B030D-6E8A-4147-A177-3AD203B41FA5}">
                      <a16:colId xmlns="" xmlns:a16="http://schemas.microsoft.com/office/drawing/2014/main" val="3049750928"/>
                    </a:ext>
                  </a:extLst>
                </a:gridCol>
              </a:tblGrid>
              <a:tr h="1253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หมวดที่ 5 ค่านิยม  มี 8 ตัวชี้วัด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24.คนในครัวเรือนไม่ดื่มสุรา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-กระทรวงสาธารณสุข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-สนง.พระพุทธศาสนา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-กระทรวงวัฒนธรรม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-กระทรวงมหาดไทย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extLst>
                  <a:ext uri="{0D108BD9-81ED-4DB2-BD59-A6C34878D82A}">
                    <a16:rowId xmlns="" xmlns:a16="http://schemas.microsoft.com/office/drawing/2014/main" val="617749952"/>
                  </a:ext>
                </a:extLst>
              </a:tr>
              <a:tr h="6268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25.คนในครัวเรือนไม่สูบบุหรี่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-กระทรวงสาธารณสุข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-สนง.พระพุทธศาสนา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-กระทรวงมหาดไทย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extLst>
                  <a:ext uri="{0D108BD9-81ED-4DB2-BD59-A6C34878D82A}">
                    <a16:rowId xmlns="" xmlns:a16="http://schemas.microsoft.com/office/drawing/2014/main" val="41907293"/>
                  </a:ext>
                </a:extLst>
              </a:tr>
              <a:tr h="6268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26.คนอายุ 6ปีขึ้นไป </a:t>
                      </a:r>
                      <a:r>
                        <a:rPr lang="th-TH" sz="24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ปฎิบั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ติกรรมทางศาสนาอย่างน้อยสัปดาห์ละ 1 ครั้ง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-กระทรวงวัฒนธรรม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-สนง.พระพุทธศาสนา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-กระทรวงศึกษาธิการ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-กระทรวงมหาดไทย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extLst>
                  <a:ext uri="{0D108BD9-81ED-4DB2-BD59-A6C34878D82A}">
                    <a16:rowId xmlns="" xmlns:a16="http://schemas.microsoft.com/office/drawing/2014/main" val="3128598327"/>
                  </a:ext>
                </a:extLst>
              </a:tr>
              <a:tr h="639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27.ผู้สูงอายุได้รับการดูแลจากครอบครัว ชุมชน ภาครัฐ หรือภาคเอกชน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-กระทรวงสาธารณสุข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-กระทรวงพัฒนาสังคมและความมั่นคงของมนุษย์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-กระทรวงวัฒนธรรม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-กระทรวงมหาดไทย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extLst>
                  <a:ext uri="{0D108BD9-81ED-4DB2-BD59-A6C34878D82A}">
                    <a16:rowId xmlns="" xmlns:a16="http://schemas.microsoft.com/office/drawing/2014/main" val="3398842242"/>
                  </a:ext>
                </a:extLst>
              </a:tr>
              <a:tr h="313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28.ผู้พิการ ได้รับการดูแลจากครอบครัว ชุมชน ภาครัฐ หรือภาคเอกชน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extLst>
                  <a:ext uri="{0D108BD9-81ED-4DB2-BD59-A6C34878D82A}">
                    <a16:rowId xmlns="" xmlns:a16="http://schemas.microsoft.com/office/drawing/2014/main" val="972960645"/>
                  </a:ext>
                </a:extLst>
              </a:tr>
              <a:tr h="408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29.ผู้ป่วยโรคเรื้อรัง ได้รับการดูแลจากครอบครัว ชุมชน ภาครัฐ หรือภาคเอกชน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extLst>
                  <a:ext uri="{0D108BD9-81ED-4DB2-BD59-A6C34878D82A}">
                    <a16:rowId xmlns="" xmlns:a16="http://schemas.microsoft.com/office/drawing/2014/main" val="2093622616"/>
                  </a:ext>
                </a:extLst>
              </a:tr>
              <a:tr h="1022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30.ครัวเรือนมีส่วนร่วมทำกิจกรรมสาธารณะเพื่อประโยชน์ของชุมชน หรือท้องถิ่น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-กระทรวงมหาดไทย(</a:t>
                      </a:r>
                      <a:r>
                        <a:rPr lang="th-TH" sz="20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พช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-กระทรวงทรัพยากรธรรมชาติและสิ่งแวดล้อม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-กระทรวงเกษตรและสหกรณ์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-กระทรวงศึกษาธิการ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สาธารณสุข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extLst>
                  <a:ext uri="{0D108BD9-81ED-4DB2-BD59-A6C34878D82A}">
                    <a16:rowId xmlns="" xmlns:a16="http://schemas.microsoft.com/office/drawing/2014/main" val="2546620900"/>
                  </a:ext>
                </a:extLst>
              </a:tr>
              <a:tr h="940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31.ครอบครัวมีความอบอุ่น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-กระทรวงพัฒนาสังคมและความมั่นคงของมนุษย์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-กระทรวงสาธารณสุข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-กระทรวงมหาดไทย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9505" algn="l"/>
                        </a:tabLs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-กระทรวงวัฒนธรรม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966" marR="34966" marT="0" marB="0"/>
                </a:tc>
                <a:extLst>
                  <a:ext uri="{0D108BD9-81ED-4DB2-BD59-A6C34878D82A}">
                    <a16:rowId xmlns="" xmlns:a16="http://schemas.microsoft.com/office/drawing/2014/main" val="2918342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2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-1"/>
            <a:ext cx="12192000" cy="2756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8090" y="2013067"/>
            <a:ext cx="9375819" cy="1487564"/>
          </a:xfrm>
        </p:spPr>
        <p:txBody>
          <a:bodyPr>
            <a:noAutofit/>
          </a:bodyPr>
          <a:lstStyle/>
          <a:p>
            <a:r>
              <a:rPr lang="th-TH" sz="8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 ตัวชี้วัด </a:t>
            </a:r>
            <a:r>
              <a:rPr lang="th-TH" sz="8000" b="1" dirty="0" err="1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จปฐ</a:t>
            </a:r>
            <a:r>
              <a:rPr lang="th-TH" sz="8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endParaRPr lang="en-US" sz="8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2" descr="H:\BackUP_DeskTop_NB_30102560\รวมไว้\CDD-NEW-LOGO(3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t="4386" r="3950" b="4194"/>
          <a:stretch/>
        </p:blipFill>
        <p:spPr bwMode="auto">
          <a:xfrm>
            <a:off x="407368" y="79830"/>
            <a:ext cx="1306511" cy="129859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6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krapong\Desktop\แบบบ\แบบสอบถาม จปฐ  for web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8" t="21978" r="17538" b="59506"/>
          <a:stretch/>
        </p:blipFill>
        <p:spPr bwMode="auto">
          <a:xfrm>
            <a:off x="1919536" y="1471897"/>
            <a:ext cx="8424936" cy="332220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19536" y="332656"/>
            <a:ext cx="363589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หน้าปก</a:t>
            </a:r>
            <a:endParaRPr lang="en-US" sz="40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9656" y="324491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111                          1   2   3   4     5   6   7   8   9  0      1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5680" y="357301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อยู่ดี                                  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1                     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3949733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-         </a:t>
            </a:r>
            <a:r>
              <a:rPr lang="th-TH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</a:t>
            </a:r>
            <a:r>
              <a:rPr lang="th-TH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มีสุข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9344" y="4302188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สุขสำราญ                                       เจ็ดสิบแปด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5800" y="2308810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  </a:t>
            </a:r>
            <a:r>
              <a:rPr lang="th-TH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th-TH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3   4   5  </a:t>
            </a:r>
            <a:r>
              <a:rPr lang="th-TH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6   7   8   9  </a:t>
            </a:r>
            <a:r>
              <a:rPr lang="th-TH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0   </a:t>
            </a:r>
            <a:r>
              <a:rPr lang="en-US" sz="1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1</a:t>
            </a:r>
            <a:r>
              <a:rPr lang="th-TH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2      3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5780236" y="199992"/>
            <a:ext cx="4564236" cy="1756363"/>
          </a:xfrm>
          <a:prstGeom prst="downArrowCallout">
            <a:avLst>
              <a:gd name="adj1" fmla="val 50001"/>
              <a:gd name="adj2" fmla="val 44912"/>
              <a:gd name="adj3" fmla="val 17664"/>
              <a:gd name="adj4" fmla="val 7021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กรอกข้อมูลให้ครบถ้วน</a:t>
            </a:r>
          </a:p>
          <a:p>
            <a:pPr marL="342900" indent="-342900">
              <a:buFontTx/>
              <a:buChar char="-"/>
            </a:pPr>
            <a:r>
              <a:rPr lang="th-TH" sz="2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หน.คร</a:t>
            </a:r>
            <a: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เป็นเด็กอายุต่ำกว่า 15 ได้</a:t>
            </a:r>
          </a:p>
          <a:p>
            <a:pPr marL="342900" indent="-342900">
              <a:buFontTx/>
              <a:buChar char="-"/>
            </a:pPr>
            <a: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ใส่รหัสประจำบ้านที่เป็นจริง</a:t>
            </a:r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Jakrapong\Desktop\แบบบ\แบบสอบถาม จปฐ  for web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8" t="40384" r="17538" b="50793"/>
          <a:stretch/>
        </p:blipFill>
        <p:spPr bwMode="auto">
          <a:xfrm>
            <a:off x="1887301" y="5086246"/>
            <a:ext cx="8424936" cy="158311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240016" y="5238284"/>
            <a:ext cx="3240360" cy="1231236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กรอกเฉพาะ</a:t>
            </a:r>
          </a:p>
          <a:p>
            <a:pPr algn="ctr"/>
            <a:r>
              <a:rPr lang="th-TH" sz="20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ในกรณี</a:t>
            </a:r>
          </a:p>
          <a:p>
            <a:pPr algn="ctr"/>
            <a:r>
              <a:rPr lang="th-TH" sz="20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ไม่มีบ้านเลขที่</a:t>
            </a:r>
            <a:endParaRPr lang="en-US" sz="20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94733" y="1221264"/>
            <a:ext cx="720000" cy="72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75922" y="1932278"/>
            <a:ext cx="525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เก่ง                                    มากมาย</a:t>
            </a:r>
            <a:endParaRPr lang="en-US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6742" y="1988840"/>
            <a:ext cx="656891" cy="40011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IT_center_CDD\ICONs\Home\png\check-ma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67" y="2938724"/>
            <a:ext cx="432048" cy="2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93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krapong\Desktop\แบบบ\แบบสอบถาม จปฐ  for web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49207" r="17538" b="20185"/>
          <a:stretch/>
        </p:blipFill>
        <p:spPr bwMode="auto">
          <a:xfrm>
            <a:off x="1847528" y="1631713"/>
            <a:ext cx="6696745" cy="442245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7528" y="332656"/>
            <a:ext cx="363589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หน้าปก</a:t>
            </a:r>
            <a:endParaRPr lang="en-US" sz="40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8544273" y="1500121"/>
            <a:ext cx="3390149" cy="995688"/>
          </a:xfrm>
          <a:prstGeom prst="leftArrowCallout">
            <a:avLst>
              <a:gd name="adj1" fmla="val 25000"/>
              <a:gd name="adj2" fmla="val 25000"/>
              <a:gd name="adj3" fmla="val 30564"/>
              <a:gd name="adj4" fmla="val 76705"/>
            </a:avLst>
          </a:prstGeom>
          <a:solidFill>
            <a:schemeClr val="bg2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เลือกรูปแบบ</a:t>
            </a:r>
          </a:p>
          <a:p>
            <a:pPr algn="ctr"/>
            <a:r>
              <a:rPr lang="th-TH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องค์กรปกครอง</a:t>
            </a:r>
          </a:p>
          <a:p>
            <a:pPr algn="ctr"/>
            <a:r>
              <a:rPr lang="th-TH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ส่วนท้องถิ่น </a:t>
            </a:r>
          </a:p>
          <a:p>
            <a:pPr algn="ctr"/>
            <a:r>
              <a:rPr lang="th-TH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ของครัวเรือนนี้</a:t>
            </a:r>
            <a:endParaRPr lang="en-US" sz="14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27648" y="2092010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927648" y="3302939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927648" y="4656049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pic>
        <p:nvPicPr>
          <p:cNvPr id="9" name="Picture 2" descr="C:\Users\Jakrapong\Desktop\แบบบ\แบบสอบถาม จปฐ  for web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77479" r="22823" b="20185"/>
          <a:stretch/>
        </p:blipFill>
        <p:spPr bwMode="auto">
          <a:xfrm>
            <a:off x="2567100" y="5733853"/>
            <a:ext cx="5832648" cy="36235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Arrow Callout 9"/>
          <p:cNvSpPr/>
          <p:nvPr/>
        </p:nvSpPr>
        <p:spPr>
          <a:xfrm>
            <a:off x="8544273" y="2855849"/>
            <a:ext cx="3390150" cy="987090"/>
          </a:xfrm>
          <a:prstGeom prst="leftArrowCallout">
            <a:avLst>
              <a:gd name="adj1" fmla="val 25000"/>
              <a:gd name="adj2" fmla="val 25000"/>
              <a:gd name="adj3" fmla="val 30564"/>
              <a:gd name="adj4" fmla="val 76705"/>
            </a:avLst>
          </a:prstGeom>
          <a:solidFill>
            <a:schemeClr val="bg2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กรอกเฉพาะข้อมูลพื้นที่ที่ดินที่ใช้อยู่อาศัย (กรณีเป็นแฟลต/คอนโด/ตนเองที่ถือเอกสิทธิ์ร่วม ให้กรอกช่องอื่นๆ)</a:t>
            </a:r>
            <a:endParaRPr lang="en-US" sz="14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Left Arrow Callout 10"/>
          <p:cNvSpPr/>
          <p:nvPr/>
        </p:nvSpPr>
        <p:spPr>
          <a:xfrm>
            <a:off x="8531499" y="4399027"/>
            <a:ext cx="3390149" cy="1054043"/>
          </a:xfrm>
          <a:prstGeom prst="leftArrowCallout">
            <a:avLst>
              <a:gd name="adj1" fmla="val 25000"/>
              <a:gd name="adj2" fmla="val 25000"/>
              <a:gd name="adj3" fmla="val 30564"/>
              <a:gd name="adj4" fmla="val 76705"/>
            </a:avLst>
          </a:prstGeom>
          <a:solidFill>
            <a:schemeClr val="bg2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กรอกเฉพาะข้อมูล</a:t>
            </a:r>
          </a:p>
          <a:p>
            <a:pPr algn="ctr"/>
            <a:r>
              <a:rPr lang="th-TH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พื้นที่ที่ดิน</a:t>
            </a:r>
          </a:p>
          <a:p>
            <a:pPr algn="ctr"/>
            <a:r>
              <a:rPr lang="th-TH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ที่ใช้ประกอบอาชีพเกษตรกร</a:t>
            </a:r>
          </a:p>
        </p:txBody>
      </p:sp>
      <p:cxnSp>
        <p:nvCxnSpPr>
          <p:cNvPr id="12" name="Straight Arrow Connector 11"/>
          <p:cNvCxnSpPr>
            <a:endCxn id="9" idx="3"/>
          </p:cNvCxnSpPr>
          <p:nvPr/>
        </p:nvCxnSpPr>
        <p:spPr>
          <a:xfrm flipH="1">
            <a:off x="8399748" y="5453070"/>
            <a:ext cx="864097" cy="461962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Down Arrow Callout 12"/>
          <p:cNvSpPr/>
          <p:nvPr/>
        </p:nvSpPr>
        <p:spPr>
          <a:xfrm>
            <a:off x="5780236" y="199992"/>
            <a:ext cx="3844156" cy="1538656"/>
          </a:xfrm>
          <a:prstGeom prst="downArrowCallout">
            <a:avLst>
              <a:gd name="adj1" fmla="val 50001"/>
              <a:gd name="adj2" fmla="val 44912"/>
              <a:gd name="adj3" fmla="val 17664"/>
              <a:gd name="adj4" fmla="val 7021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เน้นย้ำ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การเลือกเขตการปกครองเลือกให้ถูกต้อง เพราะมีผลต่อการออกรายงาน</a:t>
            </a:r>
            <a:endParaRPr lang="en-US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krapong\Desktop\แก้แบบ กชช ส่งบริษัท\แบบบ\แบบสอบถาม จปฐ  for web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t="5445" r="10052" b="5669"/>
          <a:stretch/>
        </p:blipFill>
        <p:spPr bwMode="auto">
          <a:xfrm rot="5400000">
            <a:off x="3094496" y="-1598500"/>
            <a:ext cx="5887984" cy="90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7568" y="2276872"/>
            <a:ext cx="8108409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กรอกข้อมูลสมาชิกในครัวเรือนที่อาศัยอยู่จริง ในแต่ละปี</a:t>
            </a:r>
          </a:p>
          <a:p>
            <a:pPr marL="285750" indent="-285750">
              <a:buFontTx/>
              <a:buChar char="-"/>
            </a:pPr>
            <a:r>
              <a:rPr lang="th-TH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เมื่อมีการแก้ไข(เพิ่ม/ลบ)ในหน้าสมาชิกทุกครั้งต้องเข้าไปแก้ไขข้อมูลคำตอบในทุกข้อและทุกครั้ง </a:t>
            </a:r>
            <a:endParaRPr lang="en-US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663700" y="5569407"/>
            <a:ext cx="9474200" cy="11079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เลขประจำตัวประชาชนหัวหน้าครัวเรือน ห้ามขึ้นต้นด้วยเลข 00 และ 6  เพราะเลขดังกล่าวเป็นคนต่างด้าว   ห้ามเป็นหัวหน้าครัวเรือน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 err="1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983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white">
          <a:xfrm>
            <a:off x="573205" y="2299699"/>
            <a:ext cx="11618795" cy="186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zh-CN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itchFamily="34" charset="-34"/>
                <a:cs typeface="IrisUPC" pitchFamily="34" charset="-34"/>
              </a:rPr>
              <a:t>ส่วนข้อคำถาม</a:t>
            </a:r>
            <a:endParaRPr lang="en-US" altLang="zh-CN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itchFamily="34" charset="-34"/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656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493424" y="1741134"/>
            <a:ext cx="2088232" cy="9451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</a:t>
            </a:r>
            <a:endParaRPr lang="th-TH" sz="54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88836" y="275636"/>
            <a:ext cx="6336705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การจัดเก็บข้อมูล </a:t>
            </a:r>
            <a:r>
              <a:rPr lang="th-TH" sz="4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จปฐ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./</a:t>
            </a:r>
            <a:r>
              <a:rPr lang="th-TH" sz="4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กชช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.2ค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007768" y="1781817"/>
            <a:ext cx="3553777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คุณภาพของข้อมูล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8488632" y="635676"/>
            <a:ext cx="2808312" cy="792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ความน่าเชื่อถือ</a:t>
            </a:r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8508373" y="1556613"/>
            <a:ext cx="2808312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ความถูกต้อง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8515774" y="2422465"/>
            <a:ext cx="2800911" cy="7349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ครบถ้วน</a:t>
            </a:r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335360" y="4956747"/>
            <a:ext cx="2088232" cy="10081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พอ./พก.</a:t>
            </a:r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 flipH="1">
            <a:off x="7968208" y="1202154"/>
            <a:ext cx="11564" cy="24502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7968208" y="1202154"/>
            <a:ext cx="50405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7577183" y="2285873"/>
            <a:ext cx="40842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7950153" y="3647294"/>
            <a:ext cx="5401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>
            <a:off x="7985609" y="1935220"/>
            <a:ext cx="50405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ผืนผ้ามุมมน 25"/>
          <p:cNvSpPr/>
          <p:nvPr/>
        </p:nvSpPr>
        <p:spPr>
          <a:xfrm>
            <a:off x="8515774" y="3284984"/>
            <a:ext cx="2800911" cy="7349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การยอมรับ</a:t>
            </a:r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0" name="ตัวเชื่อมต่อตรง 29"/>
          <p:cNvCxnSpPr>
            <a:endCxn id="17" idx="1"/>
          </p:cNvCxnSpPr>
          <p:nvPr/>
        </p:nvCxnSpPr>
        <p:spPr>
          <a:xfrm>
            <a:off x="7968208" y="2789927"/>
            <a:ext cx="547566" cy="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สี่เหลี่ยมผืนผ้ามุมมน 36"/>
          <p:cNvSpPr/>
          <p:nvPr/>
        </p:nvSpPr>
        <p:spPr>
          <a:xfrm>
            <a:off x="3406320" y="4234693"/>
            <a:ext cx="3672408" cy="67404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 (ก่อน/หลัง)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8" name="ตัวเชื่อมต่อตรง 37"/>
          <p:cNvCxnSpPr/>
          <p:nvPr/>
        </p:nvCxnSpPr>
        <p:spPr>
          <a:xfrm>
            <a:off x="2423592" y="5503440"/>
            <a:ext cx="1032607" cy="175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/>
        </p:nvCxnSpPr>
        <p:spPr>
          <a:xfrm>
            <a:off x="2859504" y="4571714"/>
            <a:ext cx="0" cy="18984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>
            <a:endCxn id="37" idx="1"/>
          </p:cNvCxnSpPr>
          <p:nvPr/>
        </p:nvCxnSpPr>
        <p:spPr>
          <a:xfrm>
            <a:off x="2871068" y="4571714"/>
            <a:ext cx="5352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สี่เหลี่ยมผืนผ้ามุมมน 42"/>
          <p:cNvSpPr/>
          <p:nvPr/>
        </p:nvSpPr>
        <p:spPr>
          <a:xfrm>
            <a:off x="3456199" y="5132815"/>
            <a:ext cx="2257632" cy="6297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กำกับ</a:t>
            </a:r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สี่เหลี่ยมผืนผ้ามุมมน 43"/>
          <p:cNvSpPr/>
          <p:nvPr/>
        </p:nvSpPr>
        <p:spPr>
          <a:xfrm>
            <a:off x="3479895" y="5964858"/>
            <a:ext cx="2242202" cy="7244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</a:t>
            </a:r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5" name="ตัวเชื่อมต่อตรง 44"/>
          <p:cNvCxnSpPr/>
          <p:nvPr/>
        </p:nvCxnSpPr>
        <p:spPr>
          <a:xfrm>
            <a:off x="2859504" y="6470202"/>
            <a:ext cx="59669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สี่เหลี่ยมผืนผ้ามุมมน 53"/>
          <p:cNvSpPr/>
          <p:nvPr/>
        </p:nvSpPr>
        <p:spPr>
          <a:xfrm>
            <a:off x="8310350" y="4234693"/>
            <a:ext cx="3204357" cy="2002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โครงการ/กิจกรรมสำหรับบริหารการจัดเก็บและใช้ประโยชน์ข้อมูล </a:t>
            </a:r>
            <a:r>
              <a:rPr lang="th-TH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จปฐ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และ ข้อมูล </a:t>
            </a:r>
            <a:r>
              <a:rPr lang="th-TH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กชช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.2ค 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15 โครงการ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7" name="ลูกศรเชื่อมต่อแบบตรง 56"/>
          <p:cNvCxnSpPr/>
          <p:nvPr/>
        </p:nvCxnSpPr>
        <p:spPr>
          <a:xfrm>
            <a:off x="2581656" y="2276693"/>
            <a:ext cx="14261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ลูกศรเชื่อมต่อแบบตรง 59"/>
          <p:cNvCxnSpPr/>
          <p:nvPr/>
        </p:nvCxnSpPr>
        <p:spPr>
          <a:xfrm>
            <a:off x="7078728" y="4612449"/>
            <a:ext cx="123162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1066800" y="1322193"/>
            <a:ext cx="9118600" cy="1661993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เครื่องหมาย 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sym typeface="Wingdings 2" panose="05020102010507070707" pitchFamily="18" charset="2"/>
              </a:rPr>
              <a:t></a:t>
            </a: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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ใช้ในการคิดเกณฑ์ หากกา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sym typeface="Wingdings 2" panose="05020102010507070707" pitchFamily="18" charset="2"/>
              </a:rPr>
              <a:t>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sym typeface="Wingdings 2" panose="05020102010507070707" pitchFamily="18" charset="2"/>
              </a:rPr>
              <a:t>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= ผ่านเกณฑ์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sym typeface="Wingdings 2" panose="05020102010507070707" pitchFamily="18" charset="2"/>
              </a:rPr>
              <a:t>  กา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sym typeface="Wingdings 2" panose="05020102010507070707" pitchFamily="18" charset="2"/>
              </a:rPr>
              <a:t>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sym typeface="Wingdings 2" panose="05020102010507070707" pitchFamily="18" charset="2"/>
              </a:rPr>
              <a:t>   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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= ไม่ผ่านเกณฑ์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  <a:p>
            <a:pPr lvl="0"/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เครื่องหมาย          ไม่ได้นำไปคิดเกณฑ์  เป็นการสอบถามข้อมูลเพิ่มเติม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 err="1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7" name="Hexagon 3"/>
          <p:cNvSpPr>
            <a:spLocks noChangeArrowheads="1"/>
          </p:cNvSpPr>
          <p:nvPr/>
        </p:nvSpPr>
        <p:spPr bwMode="auto">
          <a:xfrm>
            <a:off x="2282825" y="2298700"/>
            <a:ext cx="384175" cy="308594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066800" y="315773"/>
            <a:ext cx="3479800" cy="635407"/>
          </a:xfrm>
          <a:prstGeom prst="roundRect">
            <a:avLst/>
          </a:prstGeom>
          <a:solidFill>
            <a:srgbClr val="FF99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th-TH" sz="20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 algn="ctr"/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สัญลักษณ์ในแบบ </a:t>
            </a:r>
            <a:r>
              <a:rPr lang="th-TH" sz="2000" b="1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จปฐ</a:t>
            </a: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มีความหมาย ดังนี้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066800" y="3129696"/>
            <a:ext cx="9118600" cy="1661993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คำถามที่มีข้อย่อย (ข้อ 4 ข้อ 5 ข้อ 11 ข้อ 12  ข้อ 13.1 ข้อ 14 และ ข้อ 31.1) ต้องตอบข้อย่อยทุกข้อ ตามคำอธิบายในคู่มือการจัดเก็บข้อมูลความจำเป็นพื้นฐาน ปี 2560-2564 หากกาเครื่องหมาย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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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ทุกข้อ  จึงจะถือว่าผ่านเกณฑ์ 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 err="1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066800" y="5092700"/>
            <a:ext cx="9017000" cy="1384995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เลขประจำตัวประชาชนหัวหน้าครัวเรือน ห้ามขึ้นต้นด้วยเลข 00 และ 6  เพราะเลขดังกล่าวเป็นคนต่างด้าว   ห้ามเป็นหัวหน้าครัวเรือน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b="1" dirty="0" err="1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804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akrapong\Desktop\แบบบ\แบบสอบถาม จปฐ  for web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6963" r="61868" b="5000"/>
          <a:stretch/>
        </p:blipFill>
        <p:spPr bwMode="auto">
          <a:xfrm rot="5400000">
            <a:off x="3910320" y="-1607374"/>
            <a:ext cx="4263849" cy="903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Jakrapong\Desktop\ICONs\ใช้-public-services-fill\png\baby-chang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73" y="712223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39616" y="5157192"/>
            <a:ext cx="6912768" cy="830997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1.2 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เด็กอายุไม่เกิน 1 ปี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มีน้ำหนักเมื่อแรกเกิดไม่น้อยกว่า 2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500 กรัม หรือไม่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ต้องตอบข้อ 1.1 ก่อนว่ามีเด็กอายุไม่เกิน 1 ปี หรือไม่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ถ้ามีจึงตอบข้อ 1.2  ต่อ ถ้าไม่มีให้ข้ามไปถามข้อ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3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64352" y="883352"/>
            <a:ext cx="90922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7728" y="1718031"/>
            <a:ext cx="842493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1  เด็กแรกเกิดมีน้ำหนัก 2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500 กรัมขึ้นไป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akrapong\Desktop\แบบบ\แบบสอบถาม จปฐ  for web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4473" r="78160" b="5000"/>
          <a:stretch/>
        </p:blipFill>
        <p:spPr bwMode="auto">
          <a:xfrm rot="5400000">
            <a:off x="5519507" y="-3855658"/>
            <a:ext cx="1152983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5" t="4473" r="6039" b="5000"/>
          <a:stretch/>
        </p:blipFill>
        <p:spPr bwMode="auto">
          <a:xfrm rot="5400000">
            <a:off x="4091813" y="-1274979"/>
            <a:ext cx="400837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88640"/>
            <a:ext cx="792088" cy="10492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91944" y="2510606"/>
            <a:ext cx="4680520" cy="2769989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2.2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เด็กอายุน้อยกว่า 6 เดือนทุกคนในครัวเรือนนี้ ได้กินนมแม่อย่างเดียวเป็นระยะเวลาติดต่อกันตั้งแต่แรกเกิดจนถึงวันที่สำรวจข้อมูล  หรือไม่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ต้องตอบข้อ 2.1 ก่อนว่าครัวเรือนมีเด็กอายุน้อยกว่า 6  เดือน หรือไม่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ถ้ามีจึงตอบข้อ 2.2  ต่อ ถ้าไม่มีให้ข้ามไปถามข้อ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  <a:p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 2.4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เด็กอายุตั้งแต่ 6 เดือนถึง 1 ปี ทุกคน ได้กินนมแม่อย่างเดียวเป็นระยะเวลาติดต่อกันตั้งแต่แรกเกิดจนถึง 6 เดือน  หรือไม่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ต้องตอบข้อ 2.3 ก่อนว่าครัวเรือนมีเด็กอายุตั้งแต่ 6  เดือนถึง 1 ปี หรือไม่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ถ้ามีจึงตอบข้อ 2.4  ต่อ ถ้าไม่มีให้ข้ามไปถามข้อ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3</a:t>
            </a:r>
          </a:p>
        </p:txBody>
      </p:sp>
      <p:sp>
        <p:nvSpPr>
          <p:cNvPr id="6" name="Rectangle 5"/>
          <p:cNvSpPr/>
          <p:nvPr/>
        </p:nvSpPr>
        <p:spPr>
          <a:xfrm>
            <a:off x="9264353" y="188640"/>
            <a:ext cx="97654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7528" y="1292835"/>
            <a:ext cx="8352928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  เด็กแรกเกิดได้กินนมแม่อย่างเดียว อย่างน้อย 6 เดือนแรกติดต่อกัน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akrapong\Desktop\แบบบ\แบบสอบถาม จปฐ  for web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5927" r="5450" b="5264"/>
          <a:stretch/>
        </p:blipFill>
        <p:spPr bwMode="auto">
          <a:xfrm rot="5400000">
            <a:off x="2858116" y="-929453"/>
            <a:ext cx="6475766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akrapong\Desktop\แบบบ\แบบสอบถาม จปฐ  for web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5927" r="79398" b="5264"/>
          <a:stretch/>
        </p:blipFill>
        <p:spPr bwMode="auto">
          <a:xfrm rot="5400000">
            <a:off x="5549389" y="-3849852"/>
            <a:ext cx="1093222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35513"/>
            <a:ext cx="923038" cy="9230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24292" y="3413318"/>
            <a:ext cx="1692189" cy="1815882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3.3</a:t>
            </a:r>
          </a:p>
          <a:p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ให้ระบุจำนวนเด็กที่ไม่ได้รับวัคซีน ลงในตารางสร้างเสริมภูมิคุ้มกันโรค ช่องปีที่สำรวจข้อมูล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64353" y="188640"/>
            <a:ext cx="84189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4480" y="1218238"/>
            <a:ext cx="8532000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spc="-5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3  เด็กแรกเกิดถึง 12 ปี ได้รับวัคซีนป้องกันโรคครบตามตารางสร้างเสริมภูมิคุ้มกันโรค</a:t>
            </a:r>
            <a:endParaRPr lang="en-US" sz="1400" spc="-5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3952" y="1628508"/>
            <a:ext cx="4752528" cy="1200329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ต้องตอบข้อ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.1 ก่อนว่าครัวเรือนมีเด็กแรกเกิดถึง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ปี หรือไม่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ถ้ามีจึงตอบข้อ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.2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ว่าได้รับวัคซีนฯ ครบหรือไม่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และต่อด้วยข้อ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3.3</a:t>
            </a:r>
          </a:p>
        </p:txBody>
      </p:sp>
    </p:spTree>
    <p:extLst>
      <p:ext uri="{BB962C8B-B14F-4D97-AF65-F5344CB8AC3E}">
        <p14:creationId xmlns:p14="http://schemas.microsoft.com/office/powerpoint/2010/main" val="224483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739384" y="1960965"/>
            <a:ext cx="4605089" cy="830997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ให้ขีดเครื่องหมาย 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ลงใน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  หรือ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ตามที่ครัวเรือนปฏิบัติเมื่อกินอาหารให้ครบทุกข้อ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ตั้งแต่ข้อ  1) - 4)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8" name="สี่เหลี่ยมผืนผ้า 29"/>
          <p:cNvSpPr>
            <a:spLocks noChangeArrowheads="1"/>
          </p:cNvSpPr>
          <p:nvPr/>
        </p:nvSpPr>
        <p:spPr bwMode="auto">
          <a:xfrm>
            <a:off x="9356551" y="2081040"/>
            <a:ext cx="123825" cy="12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8521376" y="2061990"/>
            <a:ext cx="16192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F9D9B5A4-60C3-4765-A5FC-F91AFAE65A65}"/>
              </a:ext>
            </a:extLst>
          </p:cNvPr>
          <p:cNvGrpSpPr/>
          <p:nvPr/>
        </p:nvGrpSpPr>
        <p:grpSpPr>
          <a:xfrm>
            <a:off x="1523999" y="184548"/>
            <a:ext cx="9144002" cy="6347767"/>
            <a:chOff x="1523999" y="184548"/>
            <a:chExt cx="9144002" cy="6347767"/>
          </a:xfrm>
        </p:grpSpPr>
        <p:pic>
          <p:nvPicPr>
            <p:cNvPr id="18434" name="Picture 2" descr="C:\Users\Jakrapong\Desktop\แบบบ\แบบสอบถาม จปฐ  for web15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1" t="5369" r="53916" b="4474"/>
            <a:stretch/>
          </p:blipFill>
          <p:spPr bwMode="auto">
            <a:xfrm rot="5400000">
              <a:off x="4630718" y="-2918078"/>
              <a:ext cx="2930564" cy="9144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6" name="Picture 2" descr="D:\IT_center_CDD\ICONs\my icons\png\eating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721" y="184548"/>
              <a:ext cx="985205" cy="985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847528" y="3269884"/>
              <a:ext cx="8640960" cy="187743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ทุกคนในครัวเรือนได้ปฏิบัติเกี่ยวกับการกินอาหารที่มีคุณภาพ ถูกสุขลักษณะ ปลอดภัย และได้มาตรฐานครบทั้ง 4 เรื่อง ดังต่อไปนี้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1) ถ้ากินอาหารบรรจุสำเร็จ ต้องมีเครื่องหมาย อย. เช่น เกลือเสริมไอโอดีน น้ำปลา น้ำส้มสายชู อาหารกระป๋อง นม อาหารกล่อง เป็นต้น           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2) ถ้ากินเนื้อสัตว์ ต้องทำให้สุกด้วยความร้อน     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3) ถ้ากินผัก ต้องเป็นผักปลอดสารพิษ หรือได้ทำการแช่ด้วยน้ำผสมด่างทับทิม หรือ น้ำยาล้างผักแล้วล้างด้วยน้ำสะอาดหลาย ๆ ครั้ง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4) ก่อนกินอาหารทุกครั้งต้องล้างมือให้สะอาด และในการกินอาหารร่วมกันต้องใช้ช้อนกลางในการตักอาหารทุกครั้ง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7528" y="5301209"/>
              <a:ext cx="8640960" cy="123110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sz="1400" b="1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นิยาม</a:t>
              </a: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ถ้ากินอาหารตามข้อ 1) ถึง 3) ต้องปฏิบัติให้ครบตามที่กำหนด </a:t>
              </a:r>
              <a:r>
                <a:rPr lang="th-TH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th-TH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ถ้าไม่ได้กินให้ถือว่าปฏิบัติ</a:t>
              </a:r>
              <a:r>
                <a:rPr lang="th-TH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  <a:endPara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th-TH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สำหรับข้อ 4) ทุกคนต้องปฏิบัติ</a:t>
              </a:r>
              <a:endPara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th-TH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ถ้า</a:t>
              </a: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ทุกคนในครัวเรือนปฏิบัติตามข้อ 4) และปฏิบัติตามข้อ 1) ถึง 3) เฉพาะข้อที่กินก็ถือว่าปฏิบัติครบทุกข้อ แต่ถ้าปฏิบัติไม่ครบทุกคน และหรือปฏิบัติไม่ครบทุกข้อ ก็ถือว่า "ไม่ผ่านเกณฑ์"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264353" y="188640"/>
              <a:ext cx="841897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th-TH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8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919536" y="1259468"/>
              <a:ext cx="8424936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4  ครัวเรือนกินอาหารถูกสุขลักษณะ ปลอดภัย และได้มาตรฐาน</a:t>
              </a:r>
              <a:endPara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08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>
            <a:extLst>
              <a:ext uri="{FF2B5EF4-FFF2-40B4-BE49-F238E27FC236}">
                <a16:creationId xmlns="" xmlns:a16="http://schemas.microsoft.com/office/drawing/2014/main" id="{01E479DD-354B-4D68-87E0-13AA1DEE7EC4}"/>
              </a:ext>
            </a:extLst>
          </p:cNvPr>
          <p:cNvGrpSpPr/>
          <p:nvPr/>
        </p:nvGrpSpPr>
        <p:grpSpPr>
          <a:xfrm>
            <a:off x="1523998" y="44625"/>
            <a:ext cx="9144004" cy="6678979"/>
            <a:chOff x="1523998" y="44625"/>
            <a:chExt cx="9144004" cy="6678979"/>
          </a:xfrm>
        </p:grpSpPr>
        <p:pic>
          <p:nvPicPr>
            <p:cNvPr id="18434" name="Picture 2" descr="C:\Users\Jakrapong\Desktop\แบบบ\แบบสอบถาม จปฐ  for web15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14" t="3947" r="4705" b="4475"/>
            <a:stretch/>
          </p:blipFill>
          <p:spPr bwMode="auto">
            <a:xfrm rot="5400000">
              <a:off x="4325909" y="-1733466"/>
              <a:ext cx="3520968" cy="912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:\Users\Jakrapong\Desktop\แบบบ\แบบสอบถาม จปฐ  for web15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1" t="3947" r="80420" b="4475"/>
            <a:stretch/>
          </p:blipFill>
          <p:spPr bwMode="auto">
            <a:xfrm rot="5400000">
              <a:off x="5588876" y="-4020253"/>
              <a:ext cx="1014248" cy="914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Jakrapong\Desktop\ICONs\my\119040-medical-elements\png\pills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712" y="240443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847528" y="3393232"/>
              <a:ext cx="8540850" cy="230832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ทุกคนในครัวเรือนเมื่อมีอาการเจ็บป่วยเล็กน้อยหากไม่ได้ไปรับการรักษาที่สถานีอนามัย คลินิก หรือโรงพยาบาล แต่เลือกที่จะใช้ยาเพื่อบำบัด บรรเทาอาการเจ็บป่วยเบื้องต้นด้วยตนเอง โดยได้ปฏิบัติครบทั้ง</a:t>
              </a: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4 </a:t>
              </a:r>
              <a:r>
                <a:rPr lang="th-TH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เรื่อง คือ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ใช้ยาสามัญประจำบ้าน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ไม่กินยาชุดที่ซื้อจากร้านขายของชำ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ไม่กินยาสมุนไพรหรือยาแผนโบราณที่ไม่ได้ปรุงขึ้นเฉพาะสำหรับตน (ยกเว้นยาสามัญประจำบ้านแผนโบราณ)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ไม่กินผลิตภัณฑ์เสริมอาหารที่อวดอ้างสรรพคุณเกินจริง โดยแสดงสรรพคุณเป็นยาเพื่อบำบัดบรรเทารักษาโรค  ซึ่งไม่ตรงกับที่แสดงในฉลาก (หากขาดข้อใดข้อหนึ่งให้ถือว่า "ปฏิบัติไม่ครบ")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26034" y="5769497"/>
              <a:ext cx="8562344" cy="95410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sz="1400" b="1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นิยาม</a:t>
              </a:r>
            </a:p>
            <a:p>
              <a:pPr lvl="0"/>
              <a:r>
                <a:rPr lang="th-TH" sz="1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ยาสามัญประจำบ้าน</a:t>
              </a: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คือ ยาที่กระทรวงสาธารณสุขได้พิจารณาคัดเลือกว่าเป็นยาปลอดภัย เป็นยาที่เหมาะสมที่จะให้ประชาชนซื้อมาใช้ด้วยตนเอง เพื่อการดูแลรักษาอาการเจ็บป่วยเล็กน้อยที่มักเกิดขึ้นได้ สามารถสังเกตได้จากบริเวณภาชนะบรรจุจะมีคำว่า “ยาสามัญประจำบ้าน” พิมพ์อยู่ ซึ่งมีทั้งยาแผนปัจจุบันและยาแผนโบราณ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663952" y="1881065"/>
              <a:ext cx="4608512" cy="1323439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Courier New" pitchFamily="49" charset="0"/>
                <a:buChar char="o"/>
              </a:pPr>
              <a:endParaRPr lang="th-TH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th-TH" sz="1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ทุกคนในครัวเรือนต้องปฏิบัติครบทั้ง 4 เรื่อง ถ้าไม่ครบถือว่า "ไม่ผ่านเกณฑ์“</a:t>
              </a:r>
            </a:p>
            <a:p>
              <a:pPr marL="285750" indent="-285750">
                <a:buFont typeface="Courier New" pitchFamily="49" charset="0"/>
                <a:buChar char="o"/>
              </a:pPr>
              <a:endParaRPr lang="th-TH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Courier New" pitchFamily="49" charset="0"/>
                <a:buChar char="o"/>
              </a:pPr>
              <a:endParaRPr lang="en-US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264352" y="188640"/>
              <a:ext cx="841897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th-TH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8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919536" y="1146230"/>
            <a:ext cx="8352928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5. ครัวเรือนมีการใช้ยาเพื่อบำบัด บรรเทาอาการเจ็บป่วยเบื้องต้นอย่างเหมาะสม</a:t>
            </a:r>
          </a:p>
        </p:txBody>
      </p:sp>
    </p:spTree>
    <p:extLst>
      <p:ext uri="{BB962C8B-B14F-4D97-AF65-F5344CB8AC3E}">
        <p14:creationId xmlns:p14="http://schemas.microsoft.com/office/powerpoint/2010/main" val="38195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Jakrapong\Desktop\ICONs\my\119040-medical-elements\png\nurse-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8864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40016" y="2204864"/>
            <a:ext cx="4067944" cy="2554545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th-TH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ต้องใส่ข้อมูลทั้ง ข้อ 6.1 และ ข้อ 6.2</a:t>
            </a:r>
          </a:p>
          <a:p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 6.1  ให้ระบุจำนวนสมาชิกครัวเรือนที่มีประกันสุขภาพ และสิทธิรักษาพยาบาล 1 คน สามารถใช้บริการสถานพยาบาลมากกว่า 1 แห่งได้</a:t>
            </a:r>
          </a:p>
          <a:p>
            <a:endParaRPr lang="th-TH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 6.2  ให้ระบุจำนวนสมาชิกครัวเรือนที่ใช้บริการสถานพยาบาลประเภทต่างๆ โดยแต่ละคนสามารถใช้บริการสถานพยาบาลมากกว่า 1 แห่งได้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="" xmlns:a16="http://schemas.microsoft.com/office/drawing/2014/main" id="{452EBE14-BAB4-4EB7-949E-9F9A785D5198}"/>
              </a:ext>
            </a:extLst>
          </p:cNvPr>
          <p:cNvGrpSpPr/>
          <p:nvPr/>
        </p:nvGrpSpPr>
        <p:grpSpPr>
          <a:xfrm>
            <a:off x="1652805" y="76776"/>
            <a:ext cx="9161298" cy="6736495"/>
            <a:chOff x="1506703" y="1"/>
            <a:chExt cx="9161298" cy="6736495"/>
          </a:xfrm>
        </p:grpSpPr>
        <p:pic>
          <p:nvPicPr>
            <p:cNvPr id="17411" name="Picture 3" descr="C:\Users\Jakrapong\Desktop\แบบบ\แบบสอบถาม จปฐ  for web16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" t="5219" r="9097" b="4769"/>
            <a:stretch/>
          </p:blipFill>
          <p:spPr bwMode="auto">
            <a:xfrm rot="5400000">
              <a:off x="2994971" y="-1475144"/>
              <a:ext cx="6197886" cy="914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264352" y="188640"/>
              <a:ext cx="987771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th-TH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9</a:t>
              </a:r>
              <a:r>
                <a:rPr lang="th-TH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75520" y="4920614"/>
              <a:ext cx="8612858" cy="181588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sz="1600" b="1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คนในครัวเรือนมีประกันสุขภาพและสิทธิรักษา พยาบาล</a:t>
              </a:r>
              <a:endParaRPr lang="en-US" sz="1600" b="1" u="sng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คนในครัวเรือนมีประกันสุขภาพหรือสิทธิรักษาพยาบาล เช่น ประกันสุขภาพ สิทธิข้าราชการ สิทธิประกันสังคม บัตรทอง ฯลฯ (ข้อนี้ตอบได้มากกว่า 1 ข้อ)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/>
              <a:r>
                <a:rPr lang="th-TH" sz="1600" b="1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สถานพยาบาลที่คนในครัวเรือนใช้บริการ</a:t>
              </a:r>
              <a:endParaRPr lang="en-US" sz="1600" b="1" u="sng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เมื่อต้องการใช้บริการสถานพยาบาล คนในครัวเรือนจะไปใช้บริการสถานพยาบาลประเภทใด เช่น สถานีอนามัย โรงพยาบาลส่งเสริมสุขภาพตำบล (รพ.สต) โรงพยาบาลของรัฐ โรงพยาบาลของเอกชน เป็นต้น โดยสมาชิกในครัวเรือน  แต่ละคนสามารถใช้บริการสถานพยาบาลได้หลายประเภท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506703" y="647308"/>
              <a:ext cx="5816270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6  คนอายุ </a:t>
              </a:r>
              <a:r>
                <a:rPr lang="en-US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35 </a:t>
              </a:r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ปีขึ้นไปได้รับการตรวจสุขภาพประจำปี</a:t>
              </a:r>
              <a:endParaRPr lang="en-U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379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>
            <a:extLst>
              <a:ext uri="{FF2B5EF4-FFF2-40B4-BE49-F238E27FC236}">
                <a16:creationId xmlns="" xmlns:a16="http://schemas.microsoft.com/office/drawing/2014/main" id="{A1FE6ED6-13C2-4886-BD25-79D01C246101}"/>
              </a:ext>
            </a:extLst>
          </p:cNvPr>
          <p:cNvGrpSpPr/>
          <p:nvPr/>
        </p:nvGrpSpPr>
        <p:grpSpPr>
          <a:xfrm>
            <a:off x="1536758" y="188640"/>
            <a:ext cx="9143999" cy="6408713"/>
            <a:chOff x="1536758" y="188640"/>
            <a:chExt cx="9143999" cy="6408713"/>
          </a:xfrm>
        </p:grpSpPr>
        <p:pic>
          <p:nvPicPr>
            <p:cNvPr id="3" name="Picture 2" descr="C:\Users\Jakrapong\Desktop\แบบบ\แบบสอบถาม จปฐ  for web17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6" t="5445" r="56782" b="4994"/>
            <a:stretch/>
          </p:blipFill>
          <p:spPr bwMode="auto">
            <a:xfrm rot="5400000">
              <a:off x="4819940" y="-2590485"/>
              <a:ext cx="2577636" cy="9143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C:\Users\Jakrapong\Desktop\ICONs\my\119040-medical-elements\png\nurse-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224" y="219674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591944" y="1412776"/>
              <a:ext cx="4752528" cy="212365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r>
                <a:rPr lang="th-TH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6.3 ต้องตอบก่อนว่ามีคนอายุ 35 ปีขึ้นไป หรือไม่ 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th-TH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ถ้ามีจึงตอบข้อ 6.4  ต่อ ถ้าไม่มีให้ข้ามไปถามข้อ 7</a:t>
              </a:r>
            </a:p>
            <a:p>
              <a:r>
                <a:rPr lang="th-TH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6.4  คนอายุ 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35 </a:t>
              </a:r>
              <a:r>
                <a:rPr lang="th-TH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ปีขึ้นไปได้รับการตรวจสุขภาพประจำปี 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Wingdings" pitchFamily="2" charset="2"/>
                <a:buChar char="v"/>
              </a:pPr>
              <a:r>
                <a:rPr lang="th-TH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การตรวจสุขภาพประจำปี ไม่ใช่การไปตรวจรักษาโรคประจำตัว หรือการตรวจรักษาเมื่อเจ็บไข้ ได้ป่วยธรรมดาทั่วไป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th-TH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ถ้าตอบว่าได้รับการตรวจสุขภาพประจำปีทุกคน ให้ข้ามไปถามข้อ 7</a:t>
              </a:r>
            </a:p>
            <a:p>
              <a:pPr lvl="0"/>
              <a:r>
                <a:rPr lang="th-TH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6.5 คนอายุ </a:t>
              </a: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35 </a:t>
              </a:r>
              <a:r>
                <a:rPr lang="th-TH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ปีขึ้นไปที่ไม่ได้ตรวจสุขภาพประจำปี  ได้รับการตรวจคัดกรองความเสี่ยงต่อโรคเบาหวาน และความดันโลหิตสูง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th-TH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ให้ระบุจำนวนคนอายุ </a:t>
              </a:r>
              <a:r>
                <a:rPr lang="en-US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35 </a:t>
              </a:r>
              <a:r>
                <a:rPr lang="th-TH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ปีขึ้นไปที่ไม่ได้การตรวจสุขภาพประจำปี และไม่ได้รับการตรวจคัดกรองความเสี่ยงต่อโรคเบาหวาน และความดันโลหิตสูง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264352" y="188640"/>
              <a:ext cx="922047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th-TH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10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5520" y="5643246"/>
              <a:ext cx="8612858" cy="95410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Courier New" pitchFamily="49" charset="0"/>
                <a:buChar char="o"/>
              </a:pPr>
              <a:r>
                <a:rPr lang="th-TH" sz="1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การตรวจสุขภาพประจำปี ไม่ใช่การไปพบแพทย์เพื่อตรวจรักษาโรคประจำตัว หรือตรวจรักษาเมื่อเจ็บไข้ได้ป่วยธรรมดาทั่วไป แต่มุ่งเน้นถึงการตรวจสุขภาพหลายอย่างที่ไม่เจาะจงโรค เช่น การตรวจร่างกายทั่วไป การตรวจเลือด  การตรวจปัสสาวะ การตรวจอุจจาระ การเอ็กซเรย์ปอด เป็นต้น</a:t>
              </a:r>
              <a:endParaRPr lang="en-US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th-TH" sz="1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ถ้าไม่ได้ตรวจตามที่กำหนดนี้ ถือว่า "ไม่ผ่านเกณฑ์" </a:t>
              </a:r>
              <a:endParaRPr 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75520" y="3717032"/>
              <a:ext cx="8612858" cy="181588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sz="1400" b="1" spc="-3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การตรวจสุขภาพประจำปี</a:t>
              </a:r>
              <a:r>
                <a:rPr lang="th-TH" sz="1400" spc="-3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หมายถึง การตรวจสุขภาพหลายอย่าง</a:t>
              </a:r>
              <a:r>
                <a:rPr lang="en-US" sz="1400" spc="-3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400" spc="-3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เพื่อประเมินสุขภาพของบุคคลเป็นประจำ</a:t>
              </a:r>
              <a:r>
                <a:rPr lang="en-US" sz="1400" spc="-3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400" u="sng" spc="-3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อย่างน้อยปีละ  1 ครั้ง</a:t>
              </a:r>
              <a:r>
                <a:rPr lang="th-TH" sz="1400" spc="-3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ได้แก่ การตรวจร่างกายทั่วไป</a:t>
              </a:r>
              <a:r>
                <a:rPr lang="en-US" sz="1400" spc="-3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400" spc="-3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การตรวจเลือด การตรวจปัสสาวะ การตรวจอุจจาระ</a:t>
              </a:r>
              <a:r>
                <a:rPr lang="en-US" sz="1400" spc="-3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400" spc="-3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การเอ็กซเรย์ปอด เป็นต้น </a:t>
              </a:r>
              <a:endParaRPr lang="en-US" sz="1400" spc="-3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/>
              <a:r>
                <a:rPr lang="th-TH" sz="1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กลุ่มเป้าหมายในการสำรวจมี 2 กลุ่ม ดังนี้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-  </a:t>
              </a:r>
              <a:r>
                <a:rPr lang="th-TH" sz="1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การตรวจสุขภาพหลายอย่างเพื่อประเมินสุขภาพของบุคคล</a:t>
              </a: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โดยเฉพาะอย่างยิ่งคนที่มีอายุตั้งแต่</a:t>
              </a:r>
              <a:r>
                <a:rPr lang="en-US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35 ปีขึ้นไป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  ได้แก่ การตรวจร่างกายทั่วไป การตรวจเลือด การตรวจปัสสาวะ การตรวจอุจจาระ การเอ็กซเรย์ปอด เป็นประจำ  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   </a:t>
              </a:r>
              <a:r>
                <a:rPr lang="th-TH" sz="1400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อย่างน้อยปีละ 1 ครั้ง</a:t>
              </a: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เป็นต้น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-  </a:t>
              </a:r>
              <a:r>
                <a:rPr lang="th-TH" sz="1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การตรวจคัดกรองความเสี่ยงต่อโรคเบาหวานและความดันโลหิตสูง</a:t>
              </a: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เนื่องจากคนอายุตั้งแต่ </a:t>
              </a:r>
              <a:r>
                <a:rPr lang="en-US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35 </a:t>
              </a: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ปีขึ้นไป     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เป็นกลุ่มที่มีความเสี่ยงต่อโรคเบาหวาน ความดันโลหิตสูง ไขมันในเลือดสูง 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69481" y="755412"/>
              <a:ext cx="8424936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6  คนอายุ </a:t>
              </a:r>
              <a:r>
                <a:rPr lang="en-US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35 </a:t>
              </a:r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ปีขึ้นไปได้รับการตรวจสุขภาพประจำปี</a:t>
              </a:r>
              <a:endParaRPr lang="en-U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66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akrapong\Desktop\แบบบ\แบบสอบถาม จปฐ  for web1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9" t="5445" r="7188" b="4994"/>
          <a:stretch/>
        </p:blipFill>
        <p:spPr bwMode="auto">
          <a:xfrm rot="5400000">
            <a:off x="4173368" y="-683267"/>
            <a:ext cx="3952897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akrapong\Desktop\แบบบ\แบบสอบถาม จปฐ  for web1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445" r="80300" b="4994"/>
          <a:stretch/>
        </p:blipFill>
        <p:spPr bwMode="auto">
          <a:xfrm rot="5400000">
            <a:off x="5655893" y="-3871243"/>
            <a:ext cx="880216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D:\IT_center_CDD\ICONs\ใช้-human-pictos\png\soccer-player-with-bal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64769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91944" y="3155026"/>
            <a:ext cx="4896543" cy="2800767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วิธีการถามในข้อนี้ให้ถามว่า "ในช่วง 7 วันที่ผ่านมา ทุกคนในครัวเรือนได้มีการออกกำลังกาย/เล่นกีฬา อย่างน้อยสัปดาห์ละ 3 วัน ๆ ละ 30 นาที หรือไม่"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หรือให้ถามว่า "ในช่วง 7 วันที่ผ่านมา  ทุกคนในครัวเรือนได้ออกแรง/ออกกำลัง ที่ทำให้รู้สึกเหนื่อยบ้างหรือหายใจเร็วขึ้น ติดต่อกันอย่างน้อย 10 นาทีขึ้นไป รวมกันทั้งวัน ๆ ละ 30 นาที อย่างน้อยสัปดาห์ละ 5 วัน หรือไม่“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 ถ้าตอบ    ได้ออกกำลังกายหรือได้ออกแรง/ออกกำลังทุกคน จะต้องตอบในช่อง      อย่างน้อย 1 ช่องด้วย</a:t>
            </a:r>
            <a:endParaRPr lang="en-US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4536" y="1265953"/>
            <a:ext cx="848293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7  คนในครัวเรือนที่มีอายุ 6 ปีขึ้นไป ทุกคนได้ออกกำลังกายอย่างน้อยสัปดาห์ละ 3 วันๆ ละ 30 นาที  </a:t>
            </a:r>
            <a:r>
              <a:rPr lang="th-TH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หรือออกแรง/ออกกำลังอย่างน้อยสัปดาห์ละ 5 วัน ๆ ละ 30 นาที</a:t>
            </a:r>
            <a:endParaRPr lang="en-US" sz="1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55100" y="260648"/>
            <a:ext cx="98937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</a:t>
            </a:r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0013" y="6025643"/>
            <a:ext cx="848293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 ข้อนี้ต้องการส่งเสริมให้คนในครัวเรือน โดยเฉพาะคนอายุตั้งแต่ 6 ปีขึ้นไป ได้ออกกำลังกาย สัปดาห์ละ 3 วัน ๆ ละ 30 นาที เพื่อเป็นการเสริมสร้างสุขภาพให้แข็งแรง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AutoShape 223"/>
          <p:cNvSpPr>
            <a:spLocks/>
          </p:cNvSpPr>
          <p:nvPr/>
        </p:nvSpPr>
        <p:spPr bwMode="auto">
          <a:xfrm>
            <a:off x="8544272" y="5437932"/>
            <a:ext cx="248576" cy="211462"/>
          </a:xfrm>
          <a:prstGeom prst="hexagon">
            <a:avLst>
              <a:gd name="adj" fmla="val 25001"/>
              <a:gd name="vf" fmla="val 115470"/>
            </a:avLst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th-TH"/>
          </a:p>
        </p:txBody>
      </p:sp>
      <p:sp>
        <p:nvSpPr>
          <p:cNvPr id="10" name="Oval 9"/>
          <p:cNvSpPr>
            <a:spLocks/>
          </p:cNvSpPr>
          <p:nvPr/>
        </p:nvSpPr>
        <p:spPr bwMode="auto">
          <a:xfrm rot="900000">
            <a:off x="7011795" y="5177194"/>
            <a:ext cx="177986" cy="17798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5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Jakrapong\Desktop\ICONs\Home\png\hand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40" y="729080"/>
            <a:ext cx="755705" cy="75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กลุ่ม 4">
            <a:extLst>
              <a:ext uri="{FF2B5EF4-FFF2-40B4-BE49-F238E27FC236}">
                <a16:creationId xmlns="" xmlns:a16="http://schemas.microsoft.com/office/drawing/2014/main" id="{B30B6BC7-B501-4CB4-AEA9-24D5151B05CA}"/>
              </a:ext>
            </a:extLst>
          </p:cNvPr>
          <p:cNvGrpSpPr/>
          <p:nvPr/>
        </p:nvGrpSpPr>
        <p:grpSpPr>
          <a:xfrm>
            <a:off x="551384" y="359748"/>
            <a:ext cx="11089231" cy="5628947"/>
            <a:chOff x="1523999" y="359748"/>
            <a:chExt cx="9148060" cy="4337825"/>
          </a:xfrm>
        </p:grpSpPr>
        <p:pic>
          <p:nvPicPr>
            <p:cNvPr id="20482" name="Picture 2" descr="C:\Users\Jakrapong\Desktop\แบบบ\แบบสอบถาม จปฐ  for web18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2" t="5445" r="64467" b="5445"/>
            <a:stretch/>
          </p:blipFill>
          <p:spPr bwMode="auto">
            <a:xfrm rot="5400000">
              <a:off x="4456012" y="-2499015"/>
              <a:ext cx="3284034" cy="9148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775520" y="3867438"/>
              <a:ext cx="8496944" cy="83013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ความมั่นคงในที่อยู่อาศัย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หมายถึง สามารถอยู่ได้โดยไม่ต้องกังวลว่าจะมีปัญหาเรื่องที่พักอาศัย เช่น ไม่อยู่ในที่สาธารณะหรือเขตป่าสงวน ไม่อยู่ในเขตที่ประสบภัยน้ำท่วมอย่างร้ายแรง ไม่ถูกไล่ที่ เป็นต้น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สภาพคงทนถาวร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หมายถึง บ้านมีโครงสร้างบ้าน มีหลังคามุงกระเบื้องหรือสังกะสี และมีฝาครบ</a:t>
              </a:r>
              <a:r>
                <a:rPr lang="th-TH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ทั้ง 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4 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ด้าน มีประตูหน้าต่างที่อยู่ในสภาพดี แข็งแรง ไม่ชำรุด อยู่คงทน สามารถอยู่ต่อไปได้ไม่น้อยกว่า 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5 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ปี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813399" y="2032658"/>
              <a:ext cx="5997778" cy="28461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8 ครัวเรือนมีความมั่นคงในที่อยู่อาศัย และบ้านมีสภาพคงทนถาวร</a:t>
              </a:r>
              <a:endPara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960096" y="2978368"/>
              <a:ext cx="3456384" cy="73866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342900" indent="-342900">
                <a:buAutoNum type="arabicParenR"/>
              </a:pPr>
              <a:r>
                <a:rPr lang="th-TH" sz="1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เลือกคำตอบว่า มีความมั่นคงฯ หรือไม่</a:t>
              </a:r>
            </a:p>
            <a:p>
              <a:pPr marL="342900" indent="-342900">
                <a:buFontTx/>
                <a:buAutoNum type="arabicParenR"/>
              </a:pPr>
              <a:r>
                <a:rPr lang="th-TH" sz="1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เลือกคำตอบว่า มีสภาพคงทนถาวรหรือไม่</a:t>
              </a:r>
            </a:p>
          </p:txBody>
        </p:sp>
        <p:sp>
          <p:nvSpPr>
            <p:cNvPr id="7" name="Rectangle 4">
              <a:extLst>
                <a:ext uri="{FF2B5EF4-FFF2-40B4-BE49-F238E27FC236}">
                  <a16:creationId xmlns="" xmlns:a16="http://schemas.microsoft.com/office/drawing/2014/main" id="{35D5C21B-039D-44F5-BB90-5B82FB488440}"/>
                </a:ext>
              </a:extLst>
            </p:cNvPr>
            <p:cNvSpPr/>
            <p:nvPr/>
          </p:nvSpPr>
          <p:spPr>
            <a:xfrm>
              <a:off x="9283091" y="359748"/>
              <a:ext cx="989373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th-TH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11</a:t>
              </a:r>
              <a:endParaRPr lang="en-US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01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695400" y="1700808"/>
            <a:ext cx="2088232" cy="10081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</a:t>
            </a:r>
            <a:endParaRPr lang="th-TH" sz="44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847529" y="404664"/>
            <a:ext cx="8784975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กระบวนการนำข้อมูล 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จปฐ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./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กชช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.2ค ไปใช้ประโยชน์</a:t>
            </a:r>
          </a:p>
        </p:txBody>
      </p:sp>
      <p:sp>
        <p:nvSpPr>
          <p:cNvPr id="7" name="ลูกศรลง 6"/>
          <p:cNvSpPr/>
          <p:nvPr/>
        </p:nvSpPr>
        <p:spPr>
          <a:xfrm rot="16200000">
            <a:off x="3130904" y="1832054"/>
            <a:ext cx="594067" cy="87163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079776" y="1700808"/>
            <a:ext cx="302433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9840416" y="2924944"/>
            <a:ext cx="504056" cy="108012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8328248" y="1692001"/>
            <a:ext cx="3456384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</a:t>
            </a:r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ลูกศรขวา 10"/>
          <p:cNvSpPr/>
          <p:nvPr/>
        </p:nvSpPr>
        <p:spPr>
          <a:xfrm>
            <a:off x="7320135" y="1970836"/>
            <a:ext cx="864097" cy="59406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8328248" y="4293096"/>
            <a:ext cx="3456384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จัดลำดับ / วางแผน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ลูกศรลง 11"/>
          <p:cNvSpPr/>
          <p:nvPr/>
        </p:nvSpPr>
        <p:spPr>
          <a:xfrm rot="5400000">
            <a:off x="7365186" y="4338150"/>
            <a:ext cx="557971" cy="108012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4579283" y="4270612"/>
            <a:ext cx="2380813" cy="10081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</a:t>
            </a:r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ลูกศรลง 17"/>
          <p:cNvSpPr/>
          <p:nvPr/>
        </p:nvSpPr>
        <p:spPr>
          <a:xfrm rot="5400000">
            <a:off x="3584765" y="4374158"/>
            <a:ext cx="557973" cy="100811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479376" y="4293096"/>
            <a:ext cx="2736306" cy="10081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</a:t>
            </a:r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00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Jakrapong\Desktop\ICONs\Home\png\favorit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27" y="146901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akrapong\Desktop\ICONs\Home\png\rainin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8210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60096" y="1988841"/>
            <a:ext cx="3456384" cy="307777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เลือกคำตอบว่า มีเพียงพอหรือไม่</a:t>
            </a:r>
          </a:p>
        </p:txBody>
      </p:sp>
      <p:grpSp>
        <p:nvGrpSpPr>
          <p:cNvPr id="6" name="กลุ่ม 5">
            <a:extLst>
              <a:ext uri="{FF2B5EF4-FFF2-40B4-BE49-F238E27FC236}">
                <a16:creationId xmlns="" xmlns:a16="http://schemas.microsoft.com/office/drawing/2014/main" id="{DEB99174-BC0D-45C7-8D24-356980450028}"/>
              </a:ext>
            </a:extLst>
          </p:cNvPr>
          <p:cNvGrpSpPr/>
          <p:nvPr/>
        </p:nvGrpSpPr>
        <p:grpSpPr>
          <a:xfrm>
            <a:off x="1604779" y="445314"/>
            <a:ext cx="9040554" cy="5166140"/>
            <a:chOff x="1523999" y="182108"/>
            <a:chExt cx="9148060" cy="5166140"/>
          </a:xfrm>
        </p:grpSpPr>
        <p:pic>
          <p:nvPicPr>
            <p:cNvPr id="20482" name="Picture 2" descr="C:\Users\Jakrapong\Desktop\แบบบ\แบบสอบถาม จปฐ  for web18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2" t="5445" r="78571" b="5445"/>
            <a:stretch/>
          </p:blipFill>
          <p:spPr bwMode="auto">
            <a:xfrm rot="5400000">
              <a:off x="5615876" y="-3909769"/>
              <a:ext cx="964306" cy="9148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Jakrapong\Desktop\แบบบ\แบบสอบถาม จปฐ  for web18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62" t="5445" r="48591" b="5445"/>
            <a:stretch/>
          </p:blipFill>
          <p:spPr bwMode="auto">
            <a:xfrm rot="5400000">
              <a:off x="5065871" y="-2105179"/>
              <a:ext cx="2064315" cy="9148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874259" y="1146414"/>
              <a:ext cx="8393453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9 ครัวเรือนมีน้ำสะอาดสำหรับดื่มและบริโภคเพียงพอตลอดปีอย่างน้อยคนละ </a:t>
              </a:r>
            </a:p>
            <a:p>
              <a:r>
                <a:rPr lang="en-US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 </a:t>
              </a:r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ลิตรต่อวัน</a:t>
              </a:r>
              <a:endPara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874259" y="3717032"/>
              <a:ext cx="8568952" cy="163121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น้ำสะอาดสำหรับดื่มและบริโภค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หมายถึง น้ำฝน น้ำประปา และน้ำบาดาล ที่ผ่านเกณฑ์มาตรฐานของกรมอนามัย ที่สาธารณสุขตำบลตรวจสอบแล้วว่าใช้ดื่มได้ ถ้าเป็นน้ำจากแหล่งธรรมชาติต้องนำมาต้มเสียก่อน หรือแกว่งสารส้มแล้วเติมคลอรีน จึงจะจัดว่าเป็นน้ำสะอาด หรือน้ำที่ผ่านเครื่องกรองน้ำที่ได้มาตรฐาน หรือน้ำบรรจุขวด (ต้องมีเครื่องหมาย อย.)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คนละ 5 ลิตรต่อวัน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หมายถึง ใช้สำหรับดื่ม 2 ลิตร และอื่น ๆ อีกจำนวน 3 ลิตร เช่น ใช้ประกอบอาหาร ล้างหน้า บ้วนปาก และแปรงฟัน เป็นต้น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ectangle 4">
              <a:extLst>
                <a:ext uri="{FF2B5EF4-FFF2-40B4-BE49-F238E27FC236}">
                  <a16:creationId xmlns="" xmlns:a16="http://schemas.microsoft.com/office/drawing/2014/main" id="{75EF8800-5A84-4C42-8F48-98D8FD8679A1}"/>
                </a:ext>
              </a:extLst>
            </p:cNvPr>
            <p:cNvSpPr/>
            <p:nvPr/>
          </p:nvSpPr>
          <p:spPr>
            <a:xfrm>
              <a:off x="9355100" y="260648"/>
              <a:ext cx="989373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th-TH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11</a:t>
              </a:r>
              <a:endParaRPr lang="en-US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60096" y="1700809"/>
            <a:ext cx="3456384" cy="307777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เลือกคำตอบว่า มีเพียงพอหรือไม่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BE21673D-2CB7-4F02-9A21-9DAB758E6E24}"/>
              </a:ext>
            </a:extLst>
          </p:cNvPr>
          <p:cNvGrpSpPr/>
          <p:nvPr/>
        </p:nvGrpSpPr>
        <p:grpSpPr>
          <a:xfrm>
            <a:off x="962528" y="296744"/>
            <a:ext cx="11057019" cy="4500408"/>
            <a:chOff x="1523999" y="260648"/>
            <a:chExt cx="9148060" cy="2287595"/>
          </a:xfrm>
        </p:grpSpPr>
        <p:pic>
          <p:nvPicPr>
            <p:cNvPr id="20482" name="Picture 2" descr="C:\Users\Jakrapong\Desktop\แบบบ\แบบสอบถาม จปฐ  for web18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5" t="5445" r="37573" b="5445"/>
            <a:stretch/>
          </p:blipFill>
          <p:spPr bwMode="auto">
            <a:xfrm rot="5400000">
              <a:off x="5684668" y="-2881865"/>
              <a:ext cx="826722" cy="9148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Jakrapong\Desktop\แบบบ\แบบสอบถาม จปฐ  for web18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2" t="5445" r="78571" b="5445"/>
            <a:stretch/>
          </p:blipFill>
          <p:spPr bwMode="auto">
            <a:xfrm rot="5400000">
              <a:off x="5615876" y="-3755709"/>
              <a:ext cx="964306" cy="9148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C:\Users\Jakrapong\Desktop\ICONs\ใช้-public-services-fill\png\washing-hands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720" y="260648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847528" y="1300474"/>
              <a:ext cx="8568952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th-TH" b="1" u="sng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10 </a:t>
              </a:r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ครัวเรือนมีน้ำใช้เพียงพอตลอดปีอย่างน้อยคนละ </a:t>
              </a:r>
              <a:r>
                <a:rPr lang="en-US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45 </a:t>
              </a:r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ลิตรต่อวัน</a:t>
              </a:r>
              <a:endPara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775521" y="2209689"/>
              <a:ext cx="8568952" cy="33855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น้ำใช้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หมายถึง น้ำที่ใช้ในครัวเรือน เช่น อาบน้ำ ซักผ้า ทำความสะอาด เป็นต้น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="" xmlns:a16="http://schemas.microsoft.com/office/drawing/2014/main" id="{00C0D02A-2C1E-4C1C-9C4B-C64C268BD226}"/>
                </a:ext>
              </a:extLst>
            </p:cNvPr>
            <p:cNvSpPr/>
            <p:nvPr/>
          </p:nvSpPr>
          <p:spPr>
            <a:xfrm>
              <a:off x="9355100" y="260648"/>
              <a:ext cx="989373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th-TH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11</a:t>
              </a:r>
              <a:endParaRPr lang="en-US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10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D7431270-0A54-4A7B-A9CA-885458D98CEB}"/>
              </a:ext>
            </a:extLst>
          </p:cNvPr>
          <p:cNvGrpSpPr/>
          <p:nvPr/>
        </p:nvGrpSpPr>
        <p:grpSpPr>
          <a:xfrm>
            <a:off x="1543708" y="116632"/>
            <a:ext cx="9124292" cy="6618932"/>
            <a:chOff x="1543708" y="116632"/>
            <a:chExt cx="9124292" cy="6618932"/>
          </a:xfrm>
        </p:grpSpPr>
        <p:pic>
          <p:nvPicPr>
            <p:cNvPr id="21506" name="Picture 2" descr="C:\Users\Jakrapong\Desktop\แบบบ\แบบสอบถาม จปฐ  for web19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5" t="5219" r="7505" b="5219"/>
            <a:stretch/>
          </p:blipFill>
          <p:spPr bwMode="auto">
            <a:xfrm rot="5400000">
              <a:off x="3045321" y="-1241352"/>
              <a:ext cx="6121066" cy="9124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D:\IT_center_CDD\ICONs\Home\png\nature-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160" y="116632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1872965" y="1115452"/>
              <a:ext cx="8465779" cy="3693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11  ครัวเรือนมีการจัดบ้านเรือนเป็นระเบียบเรียบร้อย สะอาด และถูกสุขลักษณะ</a:t>
              </a:r>
              <a:endParaRPr lang="en-U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7212835" y="1880848"/>
              <a:ext cx="3058937" cy="2554545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prstDash val="sysDash"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endParaRPr lang="th-TH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ให้ขีดเครื่องหมาย 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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ลงใน 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      หรือ       ให้ครบทุกข้อ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ที่เป็นองค์ประกอบของการ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จัดระเบียบ ทำความสะอาด</a:t>
              </a:r>
              <a:r>
                <a:rPr lang="th-TH" sz="1600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ภายในครัวเรือน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และบริเวณบ้าน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ที่ถูกสุขลักษณะตั้งแต่ข้อ  1) - 8)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(ถ้าเลือก ไม่มี เพียง 1 ข้อ ถือว่าตัวชี้วัดนี้ตกเกณฑ์)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endPara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189736" y="215352"/>
              <a:ext cx="1154737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th-TH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12</a:t>
              </a:r>
              <a:endParaRPr lang="en-US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75520" y="4581128"/>
              <a:ext cx="8568952" cy="215443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sz="1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การจัดบริเวณบ้านและภายในบ้านเป็นระเบียบ สะอาด และถูกสุขลักษณะ</a:t>
              </a: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ได้แก่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28600" indent="-228600">
                <a:buFont typeface="+mj-lt"/>
                <a:buAutoNum type="arabicParenR"/>
              </a:pPr>
              <a:r>
                <a:rPr lang="th-TH" sz="1200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สภาพในบ้านสะอาด</a:t>
              </a:r>
              <a:r>
                <a:rPr lang="th-TH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ห้องนอนลมพัดผ่านสะดวก ไม่มีฝุ่นละอองและกลิ่นเหม็นอับชื้น ที่หลับนอน ข้าวของเครื่องใช้สะอาด มีการจัดเก็บเป็นระเบียบ ไม่รกรุงรัง 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28600" indent="-228600">
                <a:buFont typeface="+mj-lt"/>
                <a:buAutoNum type="arabicParenR"/>
              </a:pPr>
              <a:r>
                <a:rPr lang="th-TH" sz="1200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ที่ประกอบอาหารสะอาดเป็นระเบียบ</a:t>
              </a:r>
              <a:r>
                <a:rPr lang="th-TH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มีตู้กับข้าวหรือฝาชี มีอุปกรณ์ล้างมือที่ใช้งานได้ดี (เช่น สบู่หรือน้ำยาล้างจาน) และมีการกำจัดไขมันก่อนล้าง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28600" indent="-228600">
                <a:buFont typeface="+mj-lt"/>
                <a:buAutoNum type="arabicParenR"/>
              </a:pPr>
              <a:r>
                <a:rPr lang="th-TH" sz="1200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ที่เก็บน้ำสะอาด</a:t>
              </a:r>
              <a:r>
                <a:rPr lang="th-TH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เพื่อการอุปโภคบริโภคสภาพดี มีฝาปิด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28600" indent="-228600">
                <a:buFont typeface="+mj-lt"/>
                <a:buAutoNum type="arabicParenR"/>
              </a:pPr>
              <a:r>
                <a:rPr lang="th-TH" sz="1200" u="sng" spc="-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มีการกำจัดสัตว์ แมลง</a:t>
              </a:r>
              <a:r>
                <a:rPr lang="th-TH" sz="1200" spc="-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ที่เป็นพาหะนำโรค ได้แก่ ยุงลาย หนู แมลงวัน แมลงสาบไม่พบแหล่งเพาะพันธุ์ และที่หลบซ่อนอาศัยภายในบ้านหรือบริเวณบ้าน</a:t>
              </a:r>
              <a:endParaRPr lang="en-US" sz="1200" spc="-1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28600" indent="-228600">
                <a:buFont typeface="+mj-lt"/>
                <a:buAutoNum type="arabicParenR"/>
              </a:pPr>
              <a:r>
                <a:rPr lang="th-TH" sz="1200" u="sng" spc="-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มีการจัดการขยะ</a:t>
              </a:r>
              <a:r>
                <a:rPr lang="th-TH" sz="1200" spc="-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ดังนี้  (</a:t>
              </a:r>
              <a:r>
                <a:rPr lang="en-US" sz="1200" spc="-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th-TH" sz="1200" spc="-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) มีอุปกรณ์ อาทิ ไม้กวาด ถังขยะ ถุงใส่ขยะ    (</a:t>
              </a:r>
              <a:r>
                <a:rPr lang="en-US" sz="1200" spc="-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th-TH" sz="1200" spc="-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) มีการคัดแยกขยะ  (</a:t>
              </a:r>
              <a:r>
                <a:rPr lang="en-US" sz="1200" spc="-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th-TH" sz="1200" spc="-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) มีการกำจัดขยะ เช่น ส่งให้ อปท. กำจัด หรือการฝังหลุม</a:t>
              </a:r>
              <a:endParaRPr lang="en-US" sz="1200" spc="-1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28600" indent="-228600">
                <a:buFont typeface="+mj-lt"/>
                <a:buAutoNum type="arabicParenR"/>
              </a:pPr>
              <a:r>
                <a:rPr lang="th-TH" sz="1200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มีร่องระบายน้ำอยู่ในสภาพดี</a:t>
              </a:r>
              <a:r>
                <a:rPr lang="th-TH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ไม่มีแหล่งน้ำเสียขังในบริเวณบ้าน และไม่มีการปล่อย น้ำเสียลงแหล่งน้ำสาธารณะ   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28600" indent="-228600">
                <a:buFont typeface="+mj-lt"/>
                <a:buAutoNum type="arabicParenR"/>
              </a:pPr>
              <a:r>
                <a:rPr lang="th-TH" sz="1200" u="sng" spc="-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มีส้วม</a:t>
              </a:r>
              <a:r>
                <a:rPr lang="th-TH" sz="1200" spc="-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ใช้ที่มีสภาพแข็งแรงใช้งานได้สะอาด มีการระบายอากาศที่ดี ไม่มีรอยแตกร้าว   ที่หัวส้วม พื้นที่ถังส้วม และฝาปิด และมีอุปกรณ์ทำความสะอาด</a:t>
              </a:r>
              <a:endParaRPr lang="en-US" sz="1200" spc="-1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28600" indent="-228600">
                <a:buFont typeface="+mj-lt"/>
                <a:buAutoNum type="arabicParenR"/>
              </a:pPr>
              <a:r>
                <a:rPr lang="th-TH" sz="1200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มีการจัดเก็บและแยกสารเคมี</a:t>
              </a:r>
              <a:r>
                <a:rPr lang="th-TH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ที่เป็นอันตรายออกจากเครื่องใช้อื่นๆ โดยจัดให้เป็นระเบียบและวางให้พ้นมือเด็ก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" name="สี่เหลี่ยมผืนผ้า 29"/>
          <p:cNvSpPr>
            <a:spLocks noChangeArrowheads="1"/>
          </p:cNvSpPr>
          <p:nvPr/>
        </p:nvSpPr>
        <p:spPr bwMode="auto">
          <a:xfrm>
            <a:off x="8722744" y="2481049"/>
            <a:ext cx="180000" cy="1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7857157" y="2481049"/>
            <a:ext cx="180000" cy="1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8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29"/>
          <p:cNvSpPr>
            <a:spLocks noChangeArrowheads="1"/>
          </p:cNvSpPr>
          <p:nvPr/>
        </p:nvSpPr>
        <p:spPr bwMode="auto">
          <a:xfrm>
            <a:off x="5586731" y="7491730"/>
            <a:ext cx="123825" cy="12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 flipV="1">
            <a:off x="5033646" y="7473315"/>
            <a:ext cx="161925" cy="1428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912858" y="1052736"/>
            <a:ext cx="6403498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12  ครัวเรือนไม่ถูกรบกวนจากมลพิษ</a:t>
            </a:r>
            <a:endParaRPr lang="en-US" sz="10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530" name="Picture 2" descr="C:\Users\Jakrapong\Desktop\แบบบ\แบบสอบถาม จปฐ  for web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5445" r="9956" b="4994"/>
          <a:stretch/>
        </p:blipFill>
        <p:spPr bwMode="auto">
          <a:xfrm rot="5400000">
            <a:off x="3130650" y="-1372047"/>
            <a:ext cx="5914803" cy="915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Jakrapong\Desktop\ICONs\Home\png\home-4(1)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16632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215586" y="2636912"/>
            <a:ext cx="4060058" cy="2308324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914400" algn="l"/>
              </a:tabLst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ให้ขีดเครื่องหมาย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ลงใน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 หรือ      กรณีถูกรบกวน หรือไม่ถูกรบกวนจากมลพิษ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ให้ครบทุกข้อ ตั้งแต่ข้อ  1) - 6)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914400" algn="l"/>
              </a:tabLst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กรณีถูกรบกวนจากมลพิษตามข้อ  1) - 6)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ให้ระบุว่าครัวเรือนอยู่ใกล้แหล่งอุตสาหกรรม       เกษตรกรรม หรืออื่นๆ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914400" algn="l"/>
              </a:tabLst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(ถ้าเลือก ไม่มี เพียง 1 ข้อ ถือว่าตัวชี้วัดนี้ตกเกณฑ์)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20336" y="192078"/>
            <a:ext cx="1307506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13   </a:t>
            </a:r>
            <a:endParaRPr lang="en-US" sz="9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5520" y="5661249"/>
            <a:ext cx="8652322" cy="11387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การถูกรบกวน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 หมายถึง เกิดจากกิจกรรม การกระทำ หรือสภาพสิ่งแวดล้อมที่มีต่อคนในครัวเรือน โดยสิ่งที่เป็นต้นเหตุรบกวนจะต้องมีลักษณะอย่างใดอย่างหนึ่ง คือ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เกิดขึ้นซ้ำๆในช่วงเวลาใดเวลาหนึ่ง หรือมีความต่อเนื่องทั้งในเวลากลางวันและกลางคืน (เวลา 18.00-06.00 น. ของวันรุ่งขึ้น) โดยเกิดขึ้นไม่น้อยกว่า 3 ครั้งต่อวัน หรือต่อเนื่องนานกว่า 1 สัปดาห์ขึ้นไป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เกิดขึ้นในขณะใดขณะหนึ่ง ซึ่งมีผลทำให้เกิดอาการเจ็บป่วยอย่างเฉียบพลัน รวมทั้งก่อให้เกิดความตื่นตระหนก ความเครียด วิตกกังวล จนไม่สามารถทำงานได้อย่างปกติ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สี่เหลี่ยมผืนผ้า 29"/>
          <p:cNvSpPr>
            <a:spLocks noChangeArrowheads="1"/>
          </p:cNvSpPr>
          <p:nvPr/>
        </p:nvSpPr>
        <p:spPr bwMode="auto">
          <a:xfrm>
            <a:off x="9629211" y="2710049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8898241" y="2708920"/>
            <a:ext cx="180000" cy="1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2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Jakrapong\Desktop\ICONs\Home\png\favorit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462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735874" y="368965"/>
            <a:ext cx="504000" cy="50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Jakrapong\Desktop\ICONs\Home\png\protection-shield-with-a-check-mark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51" y="440965"/>
            <a:ext cx="38558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29"/>
          <p:cNvSpPr>
            <a:spLocks noChangeArrowheads="1"/>
          </p:cNvSpPr>
          <p:nvPr/>
        </p:nvSpPr>
        <p:spPr bwMode="auto">
          <a:xfrm>
            <a:off x="5532755" y="8881110"/>
            <a:ext cx="135890" cy="1358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5029201" y="8876030"/>
            <a:ext cx="161925" cy="1428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5" name="กลุ่ม 14">
            <a:extLst>
              <a:ext uri="{FF2B5EF4-FFF2-40B4-BE49-F238E27FC236}">
                <a16:creationId xmlns="" xmlns:a16="http://schemas.microsoft.com/office/drawing/2014/main" id="{1BBC40F6-D747-4E66-9BC2-A7E7C366F316}"/>
              </a:ext>
            </a:extLst>
          </p:cNvPr>
          <p:cNvGrpSpPr/>
          <p:nvPr/>
        </p:nvGrpSpPr>
        <p:grpSpPr>
          <a:xfrm>
            <a:off x="1684682" y="125292"/>
            <a:ext cx="9144002" cy="5518487"/>
            <a:chOff x="1523998" y="44625"/>
            <a:chExt cx="9144002" cy="5518487"/>
          </a:xfrm>
        </p:grpSpPr>
        <p:pic>
          <p:nvPicPr>
            <p:cNvPr id="13" name="Picture 2" descr="C:\Users\Jakrapong\Desktop\แบบบ\แบบสอบถาม จปฐ  for web21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42" t="5220" r="40039" b="5669"/>
            <a:stretch/>
          </p:blipFill>
          <p:spPr bwMode="auto">
            <a:xfrm rot="5400000">
              <a:off x="5246542" y="-2309766"/>
              <a:ext cx="1698916" cy="914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4" name="Picture 2" descr="C:\Users\Jakrapong\Desktop\แบบบ\แบบสอบถาม จปฐ  for web21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0" t="5220" r="76372" b="5669"/>
            <a:stretch/>
          </p:blipFill>
          <p:spPr bwMode="auto">
            <a:xfrm rot="5400000">
              <a:off x="5407277" y="-3838654"/>
              <a:ext cx="1377444" cy="914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1805031" y="1052736"/>
              <a:ext cx="8172400" cy="3693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13  ครัวเรือนมีการป้องกันอุบัติภัย และภัยธรรมชาติอย่างถูกวิธี</a:t>
              </a:r>
              <a:endParaRPr lang="en-U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5891232" y="1661638"/>
              <a:ext cx="4453240" cy="107721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prstDash val="sysDash"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ให้ขีดเครื่องหมาย 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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ลงใน 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     หรือ   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กรณีครัวเรือนมี หรือไม่มีการป้องกันอุบัติภัยและภัยธรรมชาติอย่างถูกวิธี ให้ครบทุกข้อ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ตั้งแต่ข้อ  1) - 4)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9264352" y="125292"/>
              <a:ext cx="1191352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th-TH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14   </a:t>
              </a:r>
              <a:endParaRPr lang="en-US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สี่เหลี่ยมผืนผ้า 29"/>
            <p:cNvSpPr>
              <a:spLocks noChangeArrowheads="1"/>
            </p:cNvSpPr>
            <p:nvPr/>
          </p:nvSpPr>
          <p:spPr bwMode="auto">
            <a:xfrm>
              <a:off x="9120360" y="1719858"/>
              <a:ext cx="216000" cy="216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flipV="1">
              <a:off x="8249321" y="1719858"/>
              <a:ext cx="216000" cy="216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75520" y="3501009"/>
              <a:ext cx="8680184" cy="206210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การป้องกันอุบัติภัยและภัยธรรมชาติอย่างถูกวิธี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ได้แก่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28600" indent="-228600">
                <a:buFont typeface="+mj-lt"/>
                <a:buAutoNum type="arabicParenR"/>
              </a:pP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การปฏิบัติตามกฎหมายในการขับขี่ยานพาหนะที่กำหนด เช่น สวมหมวกกันน็อก คาดเข็มขัดนิรภัย  เป็นต้น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28600" indent="-228600">
                <a:buFont typeface="+mj-lt"/>
                <a:buAutoNum type="arabicParenR"/>
              </a:pP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มีการตรวจซ่อมแซมอุปกรณ์เครื่องใช้ไฟฟ้าในบ้านให้อยู่ในสภาพดี เช่น สายไฟฟ้า ปลั๊ก หรือสวิตซ์ไฟ  พัดลม       หม้อหุงข้าว เป็นต้น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28600" indent="-228600">
                <a:buFont typeface="+mj-lt"/>
                <a:buAutoNum type="arabicParenR"/>
              </a:pP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มีการป้องกันอันตรายหรืออุบัติเหตุจากการประกอบอาชีพ เช่น ปฏิบัติตามคำแนะนำในการใช้สารเคมี การใช้อุปกรณ์คุ้มครองความปลอดภัยส่วนบุคคล (การสวมแว่นตา หน้ากากหรือผ้าปิดจมูก ถุงมือยาง ฯลฯ)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28600" indent="-228600">
                <a:buFont typeface="+mj-lt"/>
                <a:buAutoNum type="arabicParenR"/>
              </a:pP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การเตรียมพร้อมรับมือการป้องกันอุบัติภัยและภัยธรรมชาติอย่างถูกวิธี คือ การที่ประชาชนในชุมชน/หมู่บ้านมีความตระหนัก มีความรู้ มีความเข้าใจในการบริหารจัดการภัยพิบัติ โดยการมีส่วนร่วมของคนในชุมชน ร่วมคิด ร่วมทำ ร่วมวางแผน “การจัดการความเสี่ยงจากภัยพิบัติ โดยอาศัยชุมชนเป็นฐาน”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48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735874" y="368965"/>
            <a:ext cx="504000" cy="50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Jakrapong\Desktop\ICONs\Home\png\protection-shield-with-a-check-mark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51" y="440965"/>
            <a:ext cx="38558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29"/>
          <p:cNvSpPr>
            <a:spLocks noChangeArrowheads="1"/>
          </p:cNvSpPr>
          <p:nvPr/>
        </p:nvSpPr>
        <p:spPr bwMode="auto">
          <a:xfrm>
            <a:off x="5532755" y="8881110"/>
            <a:ext cx="135890" cy="1358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5029201" y="8876030"/>
            <a:ext cx="161925" cy="1428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1" name="กลุ่ม 10">
            <a:extLst>
              <a:ext uri="{FF2B5EF4-FFF2-40B4-BE49-F238E27FC236}">
                <a16:creationId xmlns="" xmlns:a16="http://schemas.microsoft.com/office/drawing/2014/main" id="{1747CD48-E6B7-416A-BF36-B6913CB07AA3}"/>
              </a:ext>
            </a:extLst>
          </p:cNvPr>
          <p:cNvGrpSpPr/>
          <p:nvPr/>
        </p:nvGrpSpPr>
        <p:grpSpPr>
          <a:xfrm>
            <a:off x="1523998" y="44624"/>
            <a:ext cx="9144002" cy="5848330"/>
            <a:chOff x="1523998" y="44624"/>
            <a:chExt cx="9144002" cy="5848330"/>
          </a:xfrm>
        </p:grpSpPr>
        <p:pic>
          <p:nvPicPr>
            <p:cNvPr id="13" name="Picture 2" descr="C:\Users\Jakrapong\Desktop\แบบบ\แบบสอบถาม จปฐ  for web2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98" t="5220" r="7823" b="5669"/>
            <a:stretch/>
          </p:blipFill>
          <p:spPr bwMode="auto">
            <a:xfrm rot="5400000">
              <a:off x="4907070" y="-1826278"/>
              <a:ext cx="2377860" cy="914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4" name="Picture 2" descr="C:\Users\Jakrapong\Desktop\แบบบ\แบบสอบถาม จปฐ  for web2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0" t="5220" r="76372" b="5669"/>
            <a:stretch/>
          </p:blipFill>
          <p:spPr bwMode="auto">
            <a:xfrm rot="5400000">
              <a:off x="5407277" y="-3838654"/>
              <a:ext cx="1377444" cy="914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C:\Users\Jakrapong\Desktop\ICONs\Home\png\favorite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520" y="44624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1805031" y="1052736"/>
              <a:ext cx="8172400" cy="3693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13  ครัวเรือนมีการป้องกันอุบัติภัย และภัยธรรมชาติอย่างถูกวิธี</a:t>
              </a:r>
              <a:endParaRPr lang="en-U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5951985" y="1654930"/>
              <a:ext cx="4182823" cy="2062103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prstDash val="sysDash"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Courier New" pitchFamily="49" charset="0"/>
                <a:buChar char="o"/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ให้ขีดเครื่องหมาย 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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ลงใน       ว่า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ครัวเรือนประสบภัยธรรมชาติหรือไม่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Courier New" pitchFamily="49" charset="0"/>
                <a:buChar char="o"/>
              </a:pPr>
              <a:endPara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Courier New" pitchFamily="49" charset="0"/>
                <a:buChar char="o"/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ให้ขีดเครื่องหมาย 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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ลงใน 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     กรณี ครัวเรือนประสบภัยด้านต่างๆ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Courier New" pitchFamily="49" charset="0"/>
                <a:buChar char="o"/>
              </a:pPr>
              <a:endPara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Courier New" pitchFamily="49" charset="0"/>
                <a:buChar char="o"/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ให้ขีดเครื่องหมาย 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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ลงใน 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     กรณี คนในครัวเรือน ได้รับความเจ็บป่วยฯ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9264352" y="125292"/>
              <a:ext cx="1191352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th-TH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14   </a:t>
              </a:r>
              <a:endParaRPr lang="en-US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flipV="1">
              <a:off x="8580304" y="1700832"/>
              <a:ext cx="252000" cy="21600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75520" y="4077072"/>
              <a:ext cx="8680184" cy="181588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ภัยธรรมชาติ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หมายถึง ภัยอันตรายต่างๆ ที่เกิดขึ้นตามธรรมชาติและมีผลกระทบต่อความเป็นอยู่ของมนุษย์ เช่น อุทกภัย วาตภัย อัคคีภัย แผ่นดินไหว ดินโคลนถล่ม เป็นต้น</a:t>
              </a:r>
            </a:p>
            <a:p>
              <a:pPr lvl="0"/>
              <a:endParaRPr lang="en-US" sz="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/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การประสบภัยธรรมชาติ 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ให้ระบุว่าครัวเรือนได้ประสบภัยธรรมชาติ ในรอบปีที่ผ่านมาหรือไม่ ด้านใด (ตอบได้มากกว่า 1 ด้าน)</a:t>
              </a:r>
            </a:p>
            <a:p>
              <a:pPr lvl="0"/>
              <a:endParaRPr lang="en-US" sz="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ความเจ็บป่วยจากการทำงานจนเป็นเหตุให้ต้องหยุดงาน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ให้ระบุว่า คนในครัวเรือนได้รับความเจ็บป่วยจากการทำงาน จนเป็นเหตุให้ต้องหยุดงาน หรือไม่ จำนวนกี่คน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flipV="1">
              <a:off x="8580304" y="2420888"/>
              <a:ext cx="252000" cy="21600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flipV="1">
              <a:off x="8561139" y="3140968"/>
              <a:ext cx="252000" cy="21600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887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="" xmlns:a16="http://schemas.microsoft.com/office/drawing/2014/main" id="{D5A098D0-2CBF-4CFA-B06F-E9CF5C8CE319}"/>
              </a:ext>
            </a:extLst>
          </p:cNvPr>
          <p:cNvGrpSpPr/>
          <p:nvPr/>
        </p:nvGrpSpPr>
        <p:grpSpPr>
          <a:xfrm>
            <a:off x="695402" y="607499"/>
            <a:ext cx="10657184" cy="5620600"/>
            <a:chOff x="1524001" y="0"/>
            <a:chExt cx="9163209" cy="6309319"/>
          </a:xfrm>
        </p:grpSpPr>
        <p:pic>
          <p:nvPicPr>
            <p:cNvPr id="24578" name="Picture 2" descr="C:\Users\Jakrapong\Desktop\แบบบ\แบบสอบถาม จปฐ  for web2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4" t="5669" r="8779" b="5669"/>
            <a:stretch/>
          </p:blipFill>
          <p:spPr bwMode="auto">
            <a:xfrm rot="5400000">
              <a:off x="3058957" y="-1318934"/>
              <a:ext cx="6093297" cy="9163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8" descr="C:\Users\Jakrapong\Desktop\ICONs\Home\png\security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520" y="81297"/>
              <a:ext cx="1008112" cy="1008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1749390" y="0"/>
              <a:ext cx="5714761" cy="3824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14  ครัวเรือนมีความปลอดภัยในชีวิตและทรัพย์สิน</a:t>
              </a:r>
              <a:endParaRPr lang="en-US" sz="10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951984" y="1700809"/>
              <a:ext cx="4431712" cy="830997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prstDash val="sysDash"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ให้ขีดเครื่องหมาย 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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ลงใน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       หรือ     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กรณีครัวเรือนมี หรือไม่มีความปลอดภัยในชีวิตและทรัพย์สิน ให้ครบทุกข้อ ตั้งแต่ข้อ  1) - 5)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92344" y="216022"/>
              <a:ext cx="1191352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th-TH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15   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สี่เหลี่ยมผืนผ้า 29"/>
            <p:cNvSpPr>
              <a:spLocks noChangeArrowheads="1"/>
            </p:cNvSpPr>
            <p:nvPr/>
          </p:nvSpPr>
          <p:spPr bwMode="auto">
            <a:xfrm>
              <a:off x="8705974" y="1791231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V="1">
              <a:off x="7987840" y="1772816"/>
              <a:ext cx="180000" cy="180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49391" y="4005064"/>
              <a:ext cx="8626504" cy="120032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ความปลอดภัยในชีวิตและทรัพย์สิน</a:t>
              </a:r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หมายถึง สภาพที่ปราศจากภัย หรือ พ้นจากสถานการณ์ที่จะก่อให้เกิดภัยอันตรายต่อชีวิต (เช่น การฆ่า ข่มขืน กระทำอนาจาร กระทำชำเรา การบุกรุกที่อยู่อาศัย เป็นต้น) และทรัพย์สิน (การประทุษร้ายต่อทรัพย์ เช่น การลักทรัพย์ การวิ่งราวทรัพย์ ปล้นทรัพย์ และหลอกลวงให้เสียทรัพย์ เป็นต้น)	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4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29"/>
          <p:cNvSpPr>
            <a:spLocks noChangeArrowheads="1"/>
          </p:cNvSpPr>
          <p:nvPr/>
        </p:nvSpPr>
        <p:spPr bwMode="auto">
          <a:xfrm>
            <a:off x="6070601" y="2391411"/>
            <a:ext cx="123825" cy="12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CBFC1B4D-F046-46A4-909E-5A0EF5AC98B3}"/>
              </a:ext>
            </a:extLst>
          </p:cNvPr>
          <p:cNvGrpSpPr/>
          <p:nvPr/>
        </p:nvGrpSpPr>
        <p:grpSpPr>
          <a:xfrm>
            <a:off x="1512175" y="117335"/>
            <a:ext cx="9155828" cy="5475250"/>
            <a:chOff x="1512175" y="113990"/>
            <a:chExt cx="9155828" cy="4213489"/>
          </a:xfrm>
        </p:grpSpPr>
        <p:pic>
          <p:nvPicPr>
            <p:cNvPr id="9" name="Picture 2" descr="C:\Users\Jakrapong\Desktop\แบบบ\แบบสอบถาม จปฐ  for web23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7" t="4769" r="53085" b="5219"/>
            <a:stretch/>
          </p:blipFill>
          <p:spPr bwMode="auto">
            <a:xfrm rot="5400000">
              <a:off x="5231125" y="-1968902"/>
              <a:ext cx="1678951" cy="9116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2" name="Picture 2" descr="C:\Users\Jakrapong\Desktop\แบบบ\แบบสอบถาม จปฐ  for web23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" t="4769" r="75794" b="5219"/>
            <a:stretch/>
          </p:blipFill>
          <p:spPr bwMode="auto">
            <a:xfrm rot="5400000">
              <a:off x="5409121" y="-3743980"/>
              <a:ext cx="1400911" cy="9116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D:\IT_center_CDD\ICONs\my icons\png\educati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721" y="404665"/>
              <a:ext cx="952425" cy="9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1872800" y="1330236"/>
              <a:ext cx="8471672" cy="3693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15  เด็กอายุ </a:t>
              </a:r>
              <a:r>
                <a:rPr lang="en-US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- </a:t>
              </a:r>
              <a:r>
                <a:rPr lang="en-US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 </a:t>
              </a:r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ปี ได้รับการบริการเลี้ยงดูเตรียมความพร้อมก่อนวัยเรียน</a:t>
              </a:r>
              <a:endParaRPr lang="en-U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5814314" y="1817530"/>
              <a:ext cx="4530159" cy="1323439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prstDash val="sysDash"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</a:tabLst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15.2 ให้ขีดเครื่องหมาย 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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ลงใน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     หรือ     กรณีเด็กอายุ 3-5 ปีได้รับหรือไม่ได้รับบริการเลี้ยงดูเตรียมความพร้อมก่อนวัยเรียน</a:t>
              </a:r>
              <a:endParaRPr lang="en-US" sz="9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endParaRPr>
            </a:p>
            <a:p>
              <a:pPr marL="28575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Courier New" pitchFamily="49" charset="0"/>
                <a:buChar char="o"/>
                <a:tabLst>
                  <a:tab pos="1371600" algn="l"/>
                </a:tabLst>
              </a:pPr>
              <a:r>
                <a:rPr lang="th-TH" sz="1600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ต้องตอบข้อ 15.1 ก่อนว่ามีเด็กอายุ </a:t>
              </a:r>
              <a:r>
                <a:rPr lang="en-US" sz="1600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3</a:t>
              </a:r>
              <a:r>
                <a:rPr lang="th-TH" sz="1600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 - </a:t>
              </a:r>
              <a:r>
                <a:rPr lang="en-US" sz="1600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5 </a:t>
              </a:r>
              <a:r>
                <a:rPr lang="th-TH" sz="1600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ปี หรือไม่</a:t>
              </a:r>
              <a:endParaRPr lang="en-US" sz="9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endParaRPr>
            </a:p>
            <a:p>
              <a:pPr marL="28575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Courier New" pitchFamily="49" charset="0"/>
                <a:buChar char="o"/>
                <a:tabLst>
                  <a:tab pos="1371600" algn="l"/>
                </a:tabLst>
              </a:pPr>
              <a:r>
                <a:rPr lang="th-TH" sz="1600" spc="-1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ถ้ามีจึงตอบข้อ 15.2  ต่อ ถ้าไม่มีให้ข้ามไปถามข้อ 16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9328715" y="251356"/>
              <a:ext cx="1056700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th-TH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16 </a:t>
              </a:r>
              <a:endParaRPr lang="en-US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37021" y="3496482"/>
              <a:ext cx="8619483" cy="83099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สถานที่ที่ใช้เตรียมความพร้อมก่อนวัยเรียน 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ได้แก่ ศูนย์พัฒนาเด็กเล็ก ศูนย์พัฒนาเด็กเล็กเคลื่อนที่ ศูนย์พัฒนาเด็กเล็กก่อนเกณฑ์ขององค์กรปกครองส่วนท้องถิ่น สถาบันศาสนา อนุบาลชนบท โรงเรียนอนุบาล เป็นต้น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flipV="1">
              <a:off x="8832304" y="2006832"/>
              <a:ext cx="180000" cy="180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สี่เหลี่ยมผืนผ้า 29"/>
            <p:cNvSpPr>
              <a:spLocks noChangeArrowheads="1"/>
            </p:cNvSpPr>
            <p:nvPr/>
          </p:nvSpPr>
          <p:spPr bwMode="auto">
            <a:xfrm>
              <a:off x="9516400" y="2006832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132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29"/>
          <p:cNvSpPr>
            <a:spLocks noChangeArrowheads="1"/>
          </p:cNvSpPr>
          <p:nvPr/>
        </p:nvSpPr>
        <p:spPr bwMode="auto">
          <a:xfrm>
            <a:off x="6062981" y="3802381"/>
            <a:ext cx="123825" cy="12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6" name="กลุ่ม 5">
            <a:extLst>
              <a:ext uri="{FF2B5EF4-FFF2-40B4-BE49-F238E27FC236}">
                <a16:creationId xmlns="" xmlns:a16="http://schemas.microsoft.com/office/drawing/2014/main" id="{EEDB01E8-B570-48E0-8094-6BB894AFC3EA}"/>
              </a:ext>
            </a:extLst>
          </p:cNvPr>
          <p:cNvGrpSpPr/>
          <p:nvPr/>
        </p:nvGrpSpPr>
        <p:grpSpPr>
          <a:xfrm>
            <a:off x="1559496" y="116632"/>
            <a:ext cx="9001001" cy="6696745"/>
            <a:chOff x="1559496" y="116632"/>
            <a:chExt cx="9001001" cy="6696745"/>
          </a:xfrm>
        </p:grpSpPr>
        <p:pic>
          <p:nvPicPr>
            <p:cNvPr id="4" name="Picture 2" descr="C:\Users\Jakrapong\Desktop\แบบบ\แบบสอบถาม จปฐ  for web24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48" t="57923" r="42420" b="6007"/>
            <a:stretch/>
          </p:blipFill>
          <p:spPr bwMode="auto">
            <a:xfrm rot="5400000">
              <a:off x="1990895" y="2565553"/>
              <a:ext cx="2868488" cy="3731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2" name="Picture 2" descr="C:\Users\Jakrapong\Desktop\แบบบ\แบบสอบถาม จปฐ  for web2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86" t="6546" r="30301" b="6562"/>
            <a:stretch/>
          </p:blipFill>
          <p:spPr bwMode="auto">
            <a:xfrm rot="5400000">
              <a:off x="5259534" y="-2286267"/>
              <a:ext cx="1673925" cy="89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:\Users\Jakrapong\Desktop\แบบบ\แบบสอบถาม จปฐ  for web2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" t="6546" r="78332" b="6562"/>
            <a:stretch/>
          </p:blipFill>
          <p:spPr bwMode="auto">
            <a:xfrm rot="5400000">
              <a:off x="5479924" y="-3730795"/>
              <a:ext cx="1233145" cy="89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D:\IT_center_CDD\ICONs\my icons\png\school-signal-and-children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713" y="316705"/>
              <a:ext cx="833001" cy="83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1775520" y="1340770"/>
              <a:ext cx="8647156" cy="3693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16   เด็กอายุ </a:t>
              </a:r>
              <a:r>
                <a:rPr lang="en-US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- </a:t>
              </a:r>
              <a:r>
                <a:rPr lang="en-US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14 </a:t>
              </a:r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ปี ได้รับการศึกษาภาคบังคับ </a:t>
              </a:r>
              <a:r>
                <a:rPr lang="en-US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9 </a:t>
              </a:r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ปี (ป.1 - ม.3)</a:t>
              </a:r>
              <a:endParaRPr lang="en-U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5879976" y="1822172"/>
              <a:ext cx="4542700" cy="30469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prstDash val="sysDash"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16.2  ให้ขีดเครื่องหมาย 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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ลงใน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      หรือ     กรณีเด็กอายุ 6 - 14 ปี ได้เข้าเรียนการศึกษาชั้น ป.1 ถึง ม.3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endParaRPr>
            </a:p>
            <a:p>
              <a:pPr marL="28575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Courier New" pitchFamily="49" charset="0"/>
                <a:buChar char="o"/>
                <a:tabLst>
                  <a:tab pos="914400" algn="l"/>
                </a:tabLst>
              </a:pPr>
              <a:r>
                <a:rPr lang="th-TH" sz="1600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ต้องตอบข้อ 16.1 ก่อนว่ามีเด็กอายุ 6 - 14 ปี หรือไม่</a:t>
              </a:r>
              <a:endParaRPr lang="en-US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endParaRPr>
            </a:p>
            <a:p>
              <a:pPr marL="28575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Courier New" pitchFamily="49" charset="0"/>
                <a:buChar char="o"/>
                <a:tabLst>
                  <a:tab pos="914400" algn="l"/>
                </a:tabLst>
              </a:pPr>
              <a:r>
                <a:rPr lang="th-TH" sz="1600" spc="-1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ถ้ามีจึงตอบข้อ 16.2  ต่อ ถ้าไม่มีให้ข้ามไปถามข้อ 17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ข้อ 16.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3  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ให้ระบุจำนวนเด็กที่เรียนชั้น ป.1-ม.3 ที่ออกจากโรงเรียนกลางคัน  หากไม่มีให้ข้ามไปถามข้อ 16.5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ข้อ 16.4  ให้ระบุว่าเด็กที่ออกจากโรงเรียนกลางคันไปทำอะไร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ข้อ 16.5  ให้ระบุจำนวนชั่วโมงต่อสัปดาห์ ที่เด็กอายุ 6 - 14 ปี ได้ใช้เวลาหาความรู้จากสื่อต่างๆ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904312" y="337489"/>
              <a:ext cx="1518364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th-TH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16 - 17</a:t>
              </a:r>
              <a:endParaRPr lang="en-US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flipV="1">
              <a:off x="9048328" y="1916832"/>
              <a:ext cx="180000" cy="180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สี่เหลี่ยมผืนผ้า 29"/>
            <p:cNvSpPr>
              <a:spLocks noChangeArrowheads="1"/>
            </p:cNvSpPr>
            <p:nvPr/>
          </p:nvSpPr>
          <p:spPr bwMode="auto">
            <a:xfrm>
              <a:off x="9804432" y="1940327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47928" y="4995174"/>
              <a:ext cx="4974748" cy="954107"/>
            </a:xfrm>
            <a:prstGeom prst="rect">
              <a:avLst/>
            </a:prstGeom>
            <a:solidFill>
              <a:schemeClr val="bg2"/>
            </a:solidFill>
            <a:ln w="38100"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lvl="0"/>
              <a:r>
                <a:rPr lang="th-TH" sz="1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เด็กที่มีอายุมากกว่า  5 ปี </a:t>
              </a: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และเรียนชั้นประถมศึกษาปีที่ </a:t>
              </a:r>
              <a:r>
                <a:rPr lang="en-US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ให้ถือว่าเป็นเด็กอายุ  6 ปี 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/>
              <a:r>
                <a:rPr lang="th-TH" sz="1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การศึกษาภาคบังคับ 9 ปี</a:t>
              </a: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หมายถึง การศึกษาในระดับชั้นประถมศึกษาปีที่ 1 (ป.1) ถึงชั้นมัธยมศึกษาปีที่ 3 (ม. 3)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75520" y="6043936"/>
              <a:ext cx="8647156" cy="769441"/>
            </a:xfrm>
            <a:prstGeom prst="rect">
              <a:avLst/>
            </a:prstGeom>
            <a:solidFill>
              <a:schemeClr val="bg2"/>
            </a:solidFill>
            <a:ln w="38100"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lvl="0"/>
              <a:r>
                <a:rPr lang="th-TH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การออกกลางคัน</a:t>
              </a:r>
              <a:r>
                <a:rPr lang="th-TH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หมายถึง การที่นักเรียนถูกนำชื่อออกจากสถานศึกษาในขณะที่ยังไม่สำเร็จการศึกษา โดยไม่ได้มีสาเหตุจากการย้ายสถานศึกษา</a:t>
              </a:r>
              <a:endParaRPr lang="en-US" sz="11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- ให้ระบุว่าเด็กที่ออกกลางคัน ได้เรียนต่อหรือทำงาน หรือไม่</a:t>
              </a:r>
              <a:endParaRPr lang="en-US" sz="11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- ให้ระบุจำนวนชั่วโมงต่อสับดาห์ ที่เด็กอายุ 6 - 14 ปี ใช้ในการศึกษาหาความรู้</a:t>
              </a:r>
              <a:endParaRPr lang="en-US" sz="11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การศึกษาหาความรู้จากสื่อต่างๆ</a:t>
              </a:r>
              <a:r>
                <a:rPr lang="th-TH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เช่น การอ่านหนังสือ การดูข่าวสาร สารคดี การใช้อินเทอร์เน็ตเพื่อหาความรู้ เป็นต้น</a:t>
              </a:r>
              <a:endParaRPr lang="en-US" sz="11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6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88640"/>
            <a:ext cx="9937103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2613877225"/>
              </p:ext>
            </p:extLst>
          </p:nvPr>
        </p:nvGraphicFramePr>
        <p:xfrm>
          <a:off x="2370221" y="503766"/>
          <a:ext cx="9468853" cy="541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วงรี 4"/>
          <p:cNvSpPr/>
          <p:nvPr/>
        </p:nvSpPr>
        <p:spPr>
          <a:xfrm>
            <a:off x="610269" y="1969837"/>
            <a:ext cx="2260600" cy="2260600"/>
          </a:xfrm>
          <a:prstGeom prst="ellipse">
            <a:avLst/>
          </a:prstGeom>
          <a:solidFill>
            <a:srgbClr val="FF99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7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จปฐ</a:t>
            </a:r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pic>
        <p:nvPicPr>
          <p:cNvPr id="6" name="Picture 2" descr="H:\BackUP_DeskTop_NB_30102560\รวมไว้\CDD-NEW-LOGO(3).jpg">
            <a:extLst>
              <a:ext uri="{FF2B5EF4-FFF2-40B4-BE49-F238E27FC236}">
                <a16:creationId xmlns="" xmlns:a16="http://schemas.microsoft.com/office/drawing/2014/main" id="{A96C0E16-FBBB-498F-BC61-031209CDE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t="4386" r="3950" b="4194"/>
          <a:stretch/>
        </p:blipFill>
        <p:spPr bwMode="auto">
          <a:xfrm>
            <a:off x="2637407" y="1024401"/>
            <a:ext cx="653255" cy="64929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BackUP_DeskTop_NB_30102560\รวมไว้\CDD-NEW-LOGO(3).jpg">
            <a:extLst>
              <a:ext uri="{FF2B5EF4-FFF2-40B4-BE49-F238E27FC236}">
                <a16:creationId xmlns="" xmlns:a16="http://schemas.microsoft.com/office/drawing/2014/main" id="{B9974128-0FA7-4158-BBBF-8FCB33D16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t="4386" r="3950" b="4194"/>
          <a:stretch/>
        </p:blipFill>
        <p:spPr bwMode="auto">
          <a:xfrm>
            <a:off x="3112320" y="2263612"/>
            <a:ext cx="653255" cy="64929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:\BackUP_DeskTop_NB_30102560\รวมไว้\CDD-NEW-LOGO(3).jpg">
            <a:extLst>
              <a:ext uri="{FF2B5EF4-FFF2-40B4-BE49-F238E27FC236}">
                <a16:creationId xmlns="" xmlns:a16="http://schemas.microsoft.com/office/drawing/2014/main" id="{BDF37BA7-7EC0-485D-8D1C-7C076611D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t="4386" r="3950" b="4194"/>
          <a:stretch/>
        </p:blipFill>
        <p:spPr bwMode="auto">
          <a:xfrm>
            <a:off x="3112320" y="3495585"/>
            <a:ext cx="653255" cy="64929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:\BackUP_DeskTop_NB_30102560\รวมไว้\CDD-NEW-LOGO(3).jpg">
            <a:extLst>
              <a:ext uri="{FF2B5EF4-FFF2-40B4-BE49-F238E27FC236}">
                <a16:creationId xmlns="" xmlns:a16="http://schemas.microsoft.com/office/drawing/2014/main" id="{400E4E1B-5148-4EC6-9D12-1487586C3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t="4386" r="3950" b="4194"/>
          <a:stretch/>
        </p:blipFill>
        <p:spPr bwMode="auto">
          <a:xfrm>
            <a:off x="2635037" y="4797152"/>
            <a:ext cx="653255" cy="64929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63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 flipV="1">
            <a:off x="5579746" y="6821171"/>
            <a:ext cx="161925" cy="1428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สี่เหลี่ยมผืนผ้า 29"/>
          <p:cNvSpPr>
            <a:spLocks noChangeArrowheads="1"/>
          </p:cNvSpPr>
          <p:nvPr/>
        </p:nvSpPr>
        <p:spPr bwMode="auto">
          <a:xfrm>
            <a:off x="6111241" y="6839586"/>
            <a:ext cx="123825" cy="12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919536" y="1146230"/>
            <a:ext cx="8424936" cy="33855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r>
              <a:rPr lang="th-TH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17   เด็กจบชั้น ม.3 ได้เรียนต่อชั้น ม.4 หรือเทียบเท่า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C:\Users\Jakrapong\Desktop\แบบบ\แบบสอบถาม จปฐ  for web2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5444" r="80430" b="4769"/>
          <a:stretch/>
        </p:blipFill>
        <p:spPr bwMode="auto">
          <a:xfrm rot="5400000">
            <a:off x="5615964" y="-3952014"/>
            <a:ext cx="912124" cy="912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akrapong\Desktop\แบบบ\แบบสอบถาม จปฐ  for web2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6" t="5444" r="8461" b="4769"/>
          <a:stretch/>
        </p:blipFill>
        <p:spPr bwMode="auto">
          <a:xfrm rot="5400000">
            <a:off x="4850215" y="-2201470"/>
            <a:ext cx="2468527" cy="912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akrapong\Desktop\แบบบ\แบบสอบถาม จปฐ  for web2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2" t="57936" r="46068" b="6511"/>
          <a:stretch/>
        </p:blipFill>
        <p:spPr bwMode="auto">
          <a:xfrm rot="5400000">
            <a:off x="2114413" y="2514046"/>
            <a:ext cx="2800487" cy="36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IT_center_CDD\ICONs\my icons\png\school-3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72" y="152401"/>
            <a:ext cx="928274" cy="92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25800" y="1757716"/>
            <a:ext cx="5018673" cy="2031325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ต้องตอบข้อ 17.1 ก่อนว่ามีเด็กจบชั้น ม.3 หรือไม่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ถ้ามีจึงตอบข้อ 17.2  ต่อ ถ้าไม่มีให้ข้ามไปถามข้อ 17.5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17.2  ให้ขีดเครื่องหมาย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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ลงใน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 หรือ      กรณีเด็กจบชั้น ม.3 ได้เรียนต่อชั้น ม.4 หรือเทียบเท่า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17.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 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ให้ระบุจำนวนเด็กเรียนต่อชั้น ม.4 หรือเทียบเท่า ที่ออกจากโรงเรียนกลางคัน  หากไม่มีให้ข้ามไปถามข้อ 17.5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17.4 ให้ระบุว่าเด็กที่ออกจากโรงเรียนกลางคันไปทำอะไร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ข้อ 17.5 ให้ระบุจำนวนชั่วโมงต่อสัปดาห์ ที่เด็กอายุ 15 - 18 ปี ได้ใช้เวลาหาความรู้จากสื่อต่างๆ</a:t>
            </a:r>
          </a:p>
        </p:txBody>
      </p:sp>
      <p:sp>
        <p:nvSpPr>
          <p:cNvPr id="9" name="Rectangle 8"/>
          <p:cNvSpPr/>
          <p:nvPr/>
        </p:nvSpPr>
        <p:spPr>
          <a:xfrm>
            <a:off x="8968774" y="154903"/>
            <a:ext cx="1375698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</a:pP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 17 - 18</a:t>
            </a:r>
            <a:endParaRPr lang="en-US" sz="9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73100" y="4368586"/>
            <a:ext cx="5043381" cy="129266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มัธยมศึกษาตอนปลายหรือเทียบเท่า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การศึกษาในระดับชั้นมัธยมศึกษาปีที่ 4 (ม.4) ถึงชั้นมัธยมศึกษาปีที่ 6 (ม.6) สำหรับสายสามัญ 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การศึกษาในระดับชั้นประกาศนียบัตรวิชาชีพ (ปวช.) สำหรับสายอาชีพ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การศึกษาหาความรู้จากสื่อต่างๆ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เช่น การอ่านหนังสือ การดูข่าวสาร สารคดี การใช้อินเทอร์เน็ตเพื่อหาความรู้ เป็นต้น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5520" y="5824280"/>
            <a:ext cx="864096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การออกกลางคัน</a:t>
            </a: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เด็กที่เข้าเรียนมัธยมศึกษาตอนปลาย (ม.4 - ม.6) หรือเทียบเท่า แล้วลาออกจากโรงเรียนก่อนที่จะสำเร็จการศึกษา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ให้ระบุว่าเด็กที่ออกกลางคัน ได้เรียนต่อหรือทำงาน หรือไม่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ให้ระบุจำนวนชั่วโมงต่อสับดาห์ ที่เด็กอายุ 15- 18 ปี ใช้ในการศึกษาหาความรู้</a:t>
            </a:r>
            <a:endParaRPr 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 flipV="1">
            <a:off x="8336833" y="2276872"/>
            <a:ext cx="180000" cy="18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สี่เหลี่ยมผืนผ้า 29"/>
          <p:cNvSpPr>
            <a:spLocks noChangeArrowheads="1"/>
          </p:cNvSpPr>
          <p:nvPr/>
        </p:nvSpPr>
        <p:spPr bwMode="auto">
          <a:xfrm>
            <a:off x="8976320" y="2295287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 flipV="1">
            <a:off x="5575936" y="1645921"/>
            <a:ext cx="161925" cy="1428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สี่เหลี่ยมผืนผ้า 29"/>
          <p:cNvSpPr>
            <a:spLocks noChangeArrowheads="1"/>
          </p:cNvSpPr>
          <p:nvPr/>
        </p:nvSpPr>
        <p:spPr bwMode="auto">
          <a:xfrm>
            <a:off x="6124576" y="1671321"/>
            <a:ext cx="123825" cy="123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9" name="กลุ่ม 8">
            <a:extLst>
              <a:ext uri="{FF2B5EF4-FFF2-40B4-BE49-F238E27FC236}">
                <a16:creationId xmlns="" xmlns:a16="http://schemas.microsoft.com/office/drawing/2014/main" id="{F036AF9F-72BE-4654-AE0A-DDEC86CDD947}"/>
              </a:ext>
            </a:extLst>
          </p:cNvPr>
          <p:cNvGrpSpPr/>
          <p:nvPr/>
        </p:nvGrpSpPr>
        <p:grpSpPr>
          <a:xfrm>
            <a:off x="1507477" y="142553"/>
            <a:ext cx="9125028" cy="5775955"/>
            <a:chOff x="1507477" y="142553"/>
            <a:chExt cx="9125028" cy="5775955"/>
          </a:xfrm>
        </p:grpSpPr>
        <p:pic>
          <p:nvPicPr>
            <p:cNvPr id="27650" name="Picture 2" descr="C:\Users\Jakrapong\Desktop\แบบบ\แบบสอบถาม จปฐ  for web25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" t="5219" r="84378" b="5219"/>
            <a:stretch/>
          </p:blipFill>
          <p:spPr bwMode="auto">
            <a:xfrm rot="5400000">
              <a:off x="5693795" y="-3885974"/>
              <a:ext cx="787889" cy="9089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:\Users\Jakrapong\Desktop\แบบบ\แบบสอบถาม จปฐ  for web25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05" t="5219" r="7187" b="5219"/>
            <a:stretch/>
          </p:blipFill>
          <p:spPr bwMode="auto">
            <a:xfrm rot="5400000">
              <a:off x="4638352" y="-1269008"/>
              <a:ext cx="2863277" cy="912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Jakrapong\Desktop\แบบบ\แบบสอบถาม จปฐ  for web26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9" t="5445" r="72290" b="5669"/>
            <a:stretch/>
          </p:blipFill>
          <p:spPr bwMode="auto">
            <a:xfrm rot="5400000">
              <a:off x="5773216" y="297903"/>
              <a:ext cx="646576" cy="90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8" name="Picture 2" descr="D:\IT_center_CDD\ICONs\ใช้-human-pictos\png\lecture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688" y="142553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1775520" y="1148815"/>
              <a:ext cx="8568952" cy="64633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18   คนในครัวเรือนที่จบการศึกษาภาคบังคับ 9 ปี (ม.3) ที่ไม่ได้เรียนต่อและยังไม่มีงานทำ ได้รับการฝึกอบรมด้านอาชีพ</a:t>
              </a:r>
              <a:endParaRPr lang="en-U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231904" y="2132856"/>
              <a:ext cx="5112568" cy="378565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prstDash val="sysDash"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</a:tabLst>
              </a:pPr>
              <a:r>
                <a:rPr lang="th-TH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18.2  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ให้ขีดเครื่องหมาย 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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ลงใน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       หรือ      กรณีคนในครัวเรือนที่จบการศึกษา ภาคบังคับ 9 ปี ที่ไม่ได้เรียนต่อและยังไม่มีงานทำ ได้รับหรือไม่ได้รับการฝึกอบรมด้านอาชีพ</a:t>
              </a:r>
              <a:endParaRPr lang="en-US" sz="9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endParaRPr>
            </a:p>
            <a:p>
              <a:pPr marL="742950" lvl="1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th-TH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ต้องตอบข้อ 18.1 ก่อนว่ามีคนในครัวเรือนที่จบการศึกษาภาคบังคับ 9 ปี</a:t>
              </a: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 </a:t>
              </a:r>
              <a:r>
                <a:rPr lang="th-TH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(ม.3) ที่ไม่ได้เรียนต่อและยังไม่มีงานทำ หรือไม่</a:t>
              </a:r>
              <a:endPara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endParaRPr>
            </a:p>
            <a:p>
              <a:pPr marL="742950" lvl="1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th-TH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ถ้ามีจึงตอบข้อ 18.2  ต่อ ถ้าไม่มีให้ข้ามไปถามข้อ 19</a:t>
              </a:r>
              <a:endPara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</a:tabLst>
              </a:pPr>
              <a:endPara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</a:tabLst>
              </a:pPr>
              <a:r>
                <a:rPr lang="th-TH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ข้อ 18.</a:t>
              </a: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3  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ให้แยกจำนวนคนที่ยังไม่ได้รับการฝึกอบรมด้านอาชีพตามข้อ 18.2 ออกเป็น 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 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2 กลุ่มเป้าหมาย ได้แก่  กลุ่มเป้าหมายที่ 1  </a:t>
              </a:r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คนที่เพิ่งจบ ม.3 ในปีที่สำรวจข้อมูล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 และกลุ่มเป้าหมายที่ 2  </a:t>
              </a:r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คนที่จบ ม.3 ในปีอื่นๆ ก่อนหน้านี้</a:t>
              </a:r>
              <a:endParaRPr lang="en-US" sz="9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</a:tabLst>
              </a:pPr>
              <a:endPara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</a:tabLst>
              </a:pPr>
              <a:r>
                <a:rPr lang="th-TH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ข้อ 18.4  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 pitchFamily="2" charset="2"/>
                </a:rPr>
                <a:t>ให้ระบุจำนวนคนตามข้อ 18.2 ที่มีความต้องการฝึกอบรมด้านอาชีพ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8472264" y="2184350"/>
              <a:ext cx="216024" cy="2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92344" y="2184350"/>
              <a:ext cx="216024" cy="2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8">
              <a:extLst>
                <a:ext uri="{FF2B5EF4-FFF2-40B4-BE49-F238E27FC236}">
                  <a16:creationId xmlns="" xmlns:a16="http://schemas.microsoft.com/office/drawing/2014/main" id="{1CDFDB7A-E6F2-470E-A32B-2AA20FEEC644}"/>
                </a:ext>
              </a:extLst>
            </p:cNvPr>
            <p:cNvSpPr/>
            <p:nvPr/>
          </p:nvSpPr>
          <p:spPr>
            <a:xfrm>
              <a:off x="8968774" y="154903"/>
              <a:ext cx="1418978" cy="33855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</a:tabLst>
              </a:pPr>
              <a:r>
                <a:rPr lang="th-TH" sz="1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1</a:t>
              </a:r>
              <a:r>
                <a:rPr lang="en-US" sz="1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8</a:t>
              </a:r>
              <a:r>
                <a:rPr lang="th-TH" sz="1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– 1</a:t>
              </a:r>
              <a:r>
                <a:rPr lang="en-US" sz="1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9</a:t>
              </a:r>
              <a:endParaRPr lang="en-US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41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="" xmlns:a16="http://schemas.microsoft.com/office/drawing/2014/main" id="{8B64A67C-3105-4B6E-AAAB-9C431228D948}"/>
              </a:ext>
            </a:extLst>
          </p:cNvPr>
          <p:cNvGrpSpPr/>
          <p:nvPr/>
        </p:nvGrpSpPr>
        <p:grpSpPr>
          <a:xfrm>
            <a:off x="1547518" y="119955"/>
            <a:ext cx="9103679" cy="6045348"/>
            <a:chOff x="1547518" y="119955"/>
            <a:chExt cx="9103679" cy="6045348"/>
          </a:xfrm>
        </p:grpSpPr>
        <p:pic>
          <p:nvPicPr>
            <p:cNvPr id="28674" name="Picture 2" descr="C:\Users\Jakrapong\Desktop\แบบบ\แบบสอบถาม จปฐ  for web2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2" t="5445" r="9735" b="5669"/>
            <a:stretch/>
          </p:blipFill>
          <p:spPr bwMode="auto">
            <a:xfrm rot="5400000">
              <a:off x="3835040" y="-650854"/>
              <a:ext cx="4547329" cy="9084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:\Users\Jakrapong\Desktop\แบบบ\แบบสอบถาม จปฐ  for web2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4" t="5445" r="80255" b="5669"/>
            <a:stretch/>
          </p:blipFill>
          <p:spPr bwMode="auto">
            <a:xfrm rot="5400000">
              <a:off x="5647775" y="-3906555"/>
              <a:ext cx="884472" cy="9084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IT_center_CDD\ICONs\my icons\png\relax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665" y="119955"/>
              <a:ext cx="981911" cy="981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303912" y="2444696"/>
              <a:ext cx="5112568" cy="1200329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Courier New" pitchFamily="49" charset="0"/>
                <a:buChar char="o"/>
              </a:pPr>
              <a:r>
                <a:rPr lang="th-TH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ต้องตอบข้อ 19.1 ก่อนว่า “มี” คนอายุ 15 – 59 ปี หรือไม่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th-TH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ถ้ามีจึงตอบข้อ 19.2  ต่อ ถ้า “ไม่มี” ให้ข้ามไปถามข้อ </a:t>
              </a: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20</a:t>
              </a:r>
            </a:p>
            <a:p>
              <a:pPr lvl="0"/>
              <a:endParaRPr lang="th-TH" sz="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/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19.3 ให้กรอกจำนวนคนอายุ 15 – 59 ปี ที่สามารถอ่าน เขียนภาษาอังกฤษได้ ทุกคน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847528" y="1124744"/>
              <a:ext cx="8496944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19  คนอายุ 15 – 59 ปี อ่าน เขียนภาษาไทย และคิดเลขอย่างง่ายได้</a:t>
              </a:r>
              <a:endParaRPr lang="en-U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67575" y="3891639"/>
              <a:ext cx="8648905" cy="156966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sz="1600" b="1" spc="-6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อ่าน เขียน ภาษาไทย</a:t>
              </a:r>
              <a:r>
                <a:rPr lang="th-TH" sz="1600" spc="-6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เช่น  การอ่านฉลากยา สัญญากู้ยืมเงิน สัญญาซื้อขาย ป้ายโฆษณา ป้ายจราจร เป็นต้น</a:t>
              </a:r>
              <a:endParaRPr lang="en-US" sz="1600" spc="-6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/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คิดเลขอย่างง่าย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เช่น  สามารถบวก ลบ จำนวนนับที่มีผลลัพธ์และตัวตั้งไม่เกิน 100,000 ได้ และสามารถคูณ หรือหารเลขไม่เกิน 2 หลักได้  เป็นต้น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/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อ่าน เขียนภาษาอังกฤษ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เช่น การอ่าน การเขียน การสื่อความ ในระดับเบื้องต้น เช่น ประโยคสนทนาทักทาย การใช้ประโยคบอกเล่า คำถามในชีวิตประจำวันได้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การอ่าน เขียนภาษาอังกฤษ 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ไม่นำมารวมเป็นเกณฑ์ตัวชี้วัดนี้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="" xmlns:a16="http://schemas.microsoft.com/office/drawing/2014/main" id="{8639AD42-947A-4D76-A6F9-CBFD497F7B59}"/>
                </a:ext>
              </a:extLst>
            </p:cNvPr>
            <p:cNvSpPr/>
            <p:nvPr/>
          </p:nvSpPr>
          <p:spPr>
            <a:xfrm>
              <a:off x="8968774" y="154903"/>
              <a:ext cx="902811" cy="33855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</a:tabLst>
              </a:pPr>
              <a:r>
                <a:rPr lang="th-TH" sz="1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1</a:t>
              </a:r>
              <a:r>
                <a:rPr lang="en-US" sz="1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9</a:t>
              </a:r>
              <a:endParaRPr lang="en-US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6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ลุ่ม 6">
            <a:extLst>
              <a:ext uri="{FF2B5EF4-FFF2-40B4-BE49-F238E27FC236}">
                <a16:creationId xmlns="" xmlns:a16="http://schemas.microsoft.com/office/drawing/2014/main" id="{A141EE82-B924-46A9-85CF-9EAA902C4319}"/>
              </a:ext>
            </a:extLst>
          </p:cNvPr>
          <p:cNvGrpSpPr/>
          <p:nvPr/>
        </p:nvGrpSpPr>
        <p:grpSpPr>
          <a:xfrm>
            <a:off x="1578085" y="125332"/>
            <a:ext cx="9089918" cy="6243546"/>
            <a:chOff x="1578085" y="125332"/>
            <a:chExt cx="9089918" cy="6243546"/>
          </a:xfrm>
        </p:grpSpPr>
        <p:pic>
          <p:nvPicPr>
            <p:cNvPr id="29698" name="Picture 2" descr="C:\Users\Jakrapong\Desktop\แบบบ\แบบสอบถาม จปฐ  for web27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0" t="5670" r="42557" b="5219"/>
            <a:stretch/>
          </p:blipFill>
          <p:spPr bwMode="auto">
            <a:xfrm rot="5400000">
              <a:off x="4219182" y="-2515765"/>
              <a:ext cx="3807723" cy="9089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9" descr="C:\Users\Jakrapong\Desktop\ICONs\ใช้-human-pictos\png\business-man-standing-with-a-dollar-coi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768" y="188640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807969" y="1692091"/>
              <a:ext cx="4575219" cy="3724096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Courier New" pitchFamily="49" charset="0"/>
                <a:buChar char="o"/>
              </a:pPr>
              <a:r>
                <a:rPr lang="th-TH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ต้องตอบข้อ 20.1 ก่อนว่ามีคนอายุ 15 – 59 ปี หรือไม่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ถ้ามีจึงตอบข้อ 20.2  ต่อ ถ้าไม่มีให้ข้ามไปถามข้อ </a:t>
              </a:r>
              <a:r>
                <a:rPr lang="en-US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21</a:t>
              </a:r>
            </a:p>
            <a:p>
              <a:pPr marL="285750" indent="-285750">
                <a:buFont typeface="Wingdings" pitchFamily="2" charset="2"/>
                <a:buChar char="v"/>
              </a:pPr>
              <a:r>
                <a:rPr lang="th-TH" sz="13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คนอายุ 15 - 59 ปี ให้ยกเว้นผู้ที่กำลังศึกษาอย่างเดียวโดยไม่ได้ประกอบอาชีพ หรือคนพิการที่ไม่สามารถช่วยเหลือตนเองได้ </a:t>
              </a:r>
              <a:endParaRPr lang="en-US" sz="13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Wingdings" pitchFamily="2" charset="2"/>
                <a:buChar char="v"/>
              </a:pPr>
              <a:r>
                <a:rPr lang="th-TH" sz="13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ข้อนี้ต้องการตรวจสอบดูว่าคนที่อยู่ในวัยกำลังแรงงานมีงานทำกี่คน และว่างงานกี่คน</a:t>
              </a:r>
              <a:endParaRPr lang="en-US" sz="13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Wingdings" pitchFamily="2" charset="2"/>
                <a:buChar char="v"/>
              </a:pPr>
              <a:r>
                <a:rPr lang="th-TH" sz="13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เพื่อไม่ให้จำนวนคน</a:t>
              </a:r>
              <a:r>
                <a:rPr lang="th-TH" sz="13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อายุ 15 - 59 ปี</a:t>
              </a:r>
              <a:r>
                <a:rPr lang="th-TH" sz="13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คลาดเคลื่อน จึงควรตรวจสอบกับตารางข้อมูลสมาชิกในครัวเรือนที่อาศัยอยู่จริงในปีปัจจุบัน (ปีที่จัดเก็บข้อมูล) ด้วย โดยจำนวนคนในข้อ 20.1 นี้ ต้องไม่เกินจำนวนคนอายุ 15 - 59 ปี ในข้อ 19. 1</a:t>
              </a:r>
              <a:endParaRPr lang="en-US" sz="13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Wingdings" pitchFamily="2" charset="2"/>
                <a:buChar char="v"/>
              </a:pPr>
              <a:r>
                <a:rPr lang="th-TH" sz="13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จำนวนในข้อ 20.1 อาจจะน้อยกว่าข้อ 19.1 ได้  ถ้าครัวเรือนนี้มีคนอายุ 15 - 59 ปี ที่กำลังศึกษาอย่างเดียว โดยไม่ได้ประกอบอาชีพในข้อ 19.1 หรือครัวเรือนมีคนพิการที่ไม่สามารถช่วยเหลือตนเองได้</a:t>
              </a:r>
              <a:endParaRPr lang="en-US" sz="13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Wingdings" pitchFamily="2" charset="2"/>
                <a:buChar char="v"/>
              </a:pPr>
              <a:r>
                <a:rPr lang="th-TH" sz="13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การประกอบอาชีพและมีรายได้ (การมีงานทำ) จะต้องมีทั้งอาชีพและรายได้ที่เกิดขึ้นจากการประกอบอาชีพนั้นทั้ง 2 องค์ประกอบควบคู่กัน</a:t>
              </a:r>
              <a:endParaRPr lang="en-US" sz="13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919537" y="1184064"/>
              <a:ext cx="8463651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ข้อ 20  คนอายุ 15 – 59 ปี มีอาชีพและรายได้</a:t>
              </a:r>
              <a:endParaRPr lang="en-U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480377" y="219076"/>
              <a:ext cx="902811" cy="33855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th-TH" sz="1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20</a:t>
              </a:r>
              <a:endParaRPr lang="en-US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11524" y="5537881"/>
              <a:ext cx="8679675" cy="83099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การประกอบอาชีพและมีรายได้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หมายถึง การทำงานที่เป็นงานประจำทั้งที่อยู่ภายในครัวเรือน และ/หรือนอกครัวเรือน โดยมีรายได้ที่เกิดจากการทำงานดังกล่าว ทั้งในลักษณะรายวัน รายสัปดาห์ รายเดือน รายชิ้นงาน หรืองานเหมา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47528" y="4005065"/>
              <a:ext cx="3960440" cy="1384995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Courier New" pitchFamily="49" charset="0"/>
                <a:buChar char="o"/>
              </a:pP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20.2 ให้ระบุจำนวนคนที่ไม่ได้ประกอบอาชีพและมีรายได้ (ไม่มีงานทำ) ในข้อ 20.2 เป็น 2 กลุ่ม กลุ่มที่ 1 คนที่ไม่มีอาชีพและรายได้ กับ กลุ่มที่ 2 คนที่ไม่มีอาชีพแต่มีรายได้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20.3 ให้ระบุจำนวนคนตามข้อ 20.2 ที่มีความสมัครใจที่จะประกอบอาชีพ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57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ลุ่ม 6">
            <a:extLst>
              <a:ext uri="{FF2B5EF4-FFF2-40B4-BE49-F238E27FC236}">
                <a16:creationId xmlns="" xmlns:a16="http://schemas.microsoft.com/office/drawing/2014/main" id="{B3FF3DF2-3A99-4D05-BE35-6D9665005188}"/>
              </a:ext>
            </a:extLst>
          </p:cNvPr>
          <p:cNvGrpSpPr/>
          <p:nvPr/>
        </p:nvGrpSpPr>
        <p:grpSpPr>
          <a:xfrm>
            <a:off x="1559496" y="150018"/>
            <a:ext cx="9089918" cy="6179626"/>
            <a:chOff x="1559496" y="150018"/>
            <a:chExt cx="9089918" cy="6179626"/>
          </a:xfrm>
        </p:grpSpPr>
        <p:pic>
          <p:nvPicPr>
            <p:cNvPr id="29698" name="Picture 2" descr="C:\Users\Jakrapong\Desktop\แบบบ\แบบสอบถาม จปฐ  for web27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75" t="5670" r="7506" b="5219"/>
            <a:stretch/>
          </p:blipFill>
          <p:spPr bwMode="auto">
            <a:xfrm rot="5400000">
              <a:off x="4820147" y="-1824203"/>
              <a:ext cx="2568616" cy="9089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:\Users\Jakrapong\Desktop\แบบบ\แบบสอบถาม จปฐ  for web27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0" t="5670" r="81576" b="5219"/>
            <a:stretch/>
          </p:blipFill>
          <p:spPr bwMode="auto">
            <a:xfrm rot="5400000">
              <a:off x="5607450" y="-3799872"/>
              <a:ext cx="994010" cy="9089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7" descr="C:\Users\Jakrapong\Desktop\ICONs\ใช้-human-pictos\png\standing-businessman-with-money-bills-around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768" y="150018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811187" y="1732453"/>
              <a:ext cx="4572000" cy="3323987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prstDash val="sysDash"/>
            </a:ln>
          </p:spPr>
          <p:txBody>
            <a:bodyPr>
              <a:spAutoFit/>
            </a:bodyPr>
            <a:lstStyle/>
            <a:p>
              <a:pPr marL="285750" indent="-285750">
                <a:buFont typeface="Wingdings" pitchFamily="2" charset="2"/>
                <a:buChar char="q"/>
              </a:pPr>
              <a:r>
                <a:rPr lang="th-TH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ต้องตอบข้อ 21.1 ก่อนว่ามีคนอายุ 60 ปีขึ้นไป หรือไม่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Wingdings" pitchFamily="2" charset="2"/>
                <a:buChar char="q"/>
              </a:pP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ถ้ามีจึงตอบข้อ 21.2  ต่อ ถ้าไม่มีให้ข้ามไปถามข้อ </a:t>
              </a:r>
              <a:r>
                <a:rPr lang="en-US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22</a:t>
              </a: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คนอายุ 60 ปีขึ้นไปไม่นับรวมคนพิการที่ไม่สามารถช่วยเหลือตนเองได้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เพื่อไม่ให้จำนวน</a:t>
              </a:r>
              <a:r>
                <a:rPr lang="th-TH" sz="1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คนอายุ 60 ปีขึ้นไป </a:t>
              </a: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คลาดเคลื่อน จึงควรตรวจสอบกับตารางข้อมูลสมาชิกในครัวเรือนที่อาศัยอยู่จริงในปีปัจจุบัน (ปีที่จัดเก็บข้อมูล) ด้วย โดยจำนวนคนในข้อ 21.1 นี้ ต้องไม่เกินจำนวนคนอายุ 60 ปี ขึ้นไป ในข้อ 27.1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จำนวนในข้อ 21.1 อาจจะน้อยกว่าข้อ 27.1 ได้ ถ้าครัวเรือนนี้มีคนอายุ 60 ปีขึ้นไปที่พิการ ไม่สามารถช่วยเหลือตนเองได้ 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การประกอบอาชีพและมีรายได้ (การมีงานทำ) จะต้องมีทั้งอาชีพและรายได้ที่เกิดขึ้นจากการประกอบอาชีพนั้น ทั้ง 2 องค์ประกอบควบคู่กัน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47528" y="1259468"/>
              <a:ext cx="8535659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21  คนอายุ 60 ปีขึ้นไป มีอาชีพและรายได้</a:t>
              </a:r>
              <a:endParaRPr lang="en-U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480377" y="242748"/>
              <a:ext cx="902811" cy="33855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th-TH" sz="1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20</a:t>
              </a:r>
              <a:endParaRPr lang="en-US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47529" y="3861049"/>
              <a:ext cx="3963659" cy="116955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Courier New" pitchFamily="49" charset="0"/>
                <a:buChar char="o"/>
              </a:pP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21.2 ให้ระบุจำนวนคนที่ไม่มีงานทำในข้อ 21.2 เป็น 2 กลุ่ม กลุ่มที่ 1 คนที่ไม่มีอาชีพและรายได้ กับ กลุ่มที่ 2 คนที่ไม่มีอาชีพแต่มีรายได้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21.3 ให้ระบุจำนวนคนตามข้อ 21.2 ที่มีความความสมัครใจที่จะประกอบอาชีพ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47528" y="5160093"/>
              <a:ext cx="8535659" cy="116955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sz="1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การประกอบอาชีพและมีรายได้ </a:t>
              </a: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(การมีงานทำ)</a:t>
              </a:r>
              <a:r>
                <a:rPr lang="en-US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จะต้องมีทั้งอาชีพและรายได้ที่เกิดขี้นจากการประกอบอาชีพนั้น 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/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ทั้ง 2 องค์ประกอบควบคู่กัน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/>
              <a:r>
                <a:rPr lang="th-TH" sz="1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ให้ระบุจำนวนคนที่ไม่ได้ประกอบอาชีพและมีรายได้</a:t>
              </a: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(ไม่มีงานทำ) เป็น 2 กลุ่ม ดังนี้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- กลุ่มที่ 1 คนที่ไม่มีอาชีพและรายได้ </a:t>
              </a:r>
              <a:r>
                <a:rPr lang="en-US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    </a:t>
              </a: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- กลุ่มที่ 2 คนที่ไม่มีอาชีพแต่มีรายได้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1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ความสมัครใจที่จะประกอบอาชีพ</a:t>
              </a: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ให้ระบุจำนวนคนอายุ 60 ปีเต็มขึ้นไป ที่สมัครใจจะประกอบอาชีพ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2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ลุ่ม 6">
            <a:extLst>
              <a:ext uri="{FF2B5EF4-FFF2-40B4-BE49-F238E27FC236}">
                <a16:creationId xmlns="" xmlns:a16="http://schemas.microsoft.com/office/drawing/2014/main" id="{22972457-026F-400B-8D63-484E647E158F}"/>
              </a:ext>
            </a:extLst>
          </p:cNvPr>
          <p:cNvGrpSpPr/>
          <p:nvPr/>
        </p:nvGrpSpPr>
        <p:grpSpPr>
          <a:xfrm>
            <a:off x="1524002" y="21616"/>
            <a:ext cx="9144000" cy="6726852"/>
            <a:chOff x="1524002" y="0"/>
            <a:chExt cx="9144000" cy="6726852"/>
          </a:xfrm>
        </p:grpSpPr>
        <p:pic>
          <p:nvPicPr>
            <p:cNvPr id="30722" name="Picture 2" descr="C:\Users\Jakrapong\Desktop\แบบบ\แบบสอบถาม จปฐ  for web28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7" t="5451" r="9416" b="5888"/>
            <a:stretch/>
          </p:blipFill>
          <p:spPr bwMode="auto">
            <a:xfrm rot="5400000">
              <a:off x="3055740" y="-1374951"/>
              <a:ext cx="6080524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C:\Users\Jakrapong\Desktop\ICONs\my icons\png\money-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489" y="0"/>
              <a:ext cx="963369" cy="96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672010" y="5157192"/>
              <a:ext cx="8816478" cy="1569660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lvl="0"/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วิธีคิดรายได้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ให้คิดจากรายได้ทั้งหมดของทุกคนในครัวเรือน  โดยแยกเป็น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342900" indent="-342900">
                <a:buFont typeface="+mj-lt"/>
                <a:buAutoNum type="arabicParenR"/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รายได้จากอาชีพหลัก 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342900" indent="-342900">
                <a:buFont typeface="+mj-lt"/>
                <a:buAutoNum type="arabicParenR"/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รายได้จากอาชีพรอง  อาชีพเสริม  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342900" indent="-342900">
                <a:buFont typeface="+mj-lt"/>
                <a:buAutoNum type="arabicParenR"/>
              </a:pPr>
              <a:r>
                <a:rPr lang="th-TH" sz="1600" spc="-7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รายได้อื่น ๆ เช่น ลูกหลานส่งเงินให้ ค่าเช่า ดอกเบี้ยเงินฝาก เงินปันผลหุ้น/สหกรณ์ บำนาญ เบี้ยยังชีพ ฯลฯ</a:t>
              </a:r>
              <a:endParaRPr lang="en-US" sz="1600" spc="-7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342900" indent="-342900">
                <a:buFont typeface="+mj-lt"/>
                <a:buAutoNum type="arabicParenR"/>
              </a:pPr>
              <a:r>
                <a:rPr lang="th-TH" sz="1600" spc="-7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รายได้ที่เกิดจากการทำ การปลูก การเลี้ยงและการหาไว้กินเอง แล้วคิดคำนวณเป็นจำนวนเงิน รายได้ในที่นี้  ไม่นับรวมเงินกู้หรือเงินยืม</a:t>
              </a:r>
              <a:endParaRPr lang="en-US" sz="1600" spc="-7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772472" y="1916832"/>
              <a:ext cx="4572000" cy="30469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prstDash val="sysDash"/>
            </a:ln>
          </p:spPr>
          <p:txBody>
            <a:bodyPr>
              <a:spAutoFit/>
            </a:bodyPr>
            <a:lstStyle/>
            <a:p>
              <a:pPr marL="285750" indent="-285750">
                <a:buFont typeface="Courier New" pitchFamily="49" charset="0"/>
                <a:buChar char="o"/>
              </a:pP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ข้อนี้เป็นข้อที่เก็บข้อมูลได้ยากมากที่สุด เพราะครัวเรือนต่าง ๆ  มักไม่บอกความจริง</a:t>
              </a:r>
            </a:p>
            <a:p>
              <a:pPr marL="285750" indent="-285750">
                <a:buFont typeface="Courier New" pitchFamily="49" charset="0"/>
                <a:buChar char="o"/>
              </a:pP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th-TH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ต้องมีการคำนวณผลผลิตที่หามาได้ เก็บไว้ การทำ การปลูก หรือการเลี้ยงไว้กินเอง ออกมาเป็นตัวเงินทั้งหมดตลอดทั้งปี</a:t>
              </a: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th-TH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อย่าลืมว่าข้อนี้  เป็นการถามรายได้ทั้งปี ถ้ารายได้เป็นเดือน ต้องคูณด้วย 12</a:t>
              </a:r>
            </a:p>
            <a:p>
              <a:pPr marL="285750" indent="-285750">
                <a:buFont typeface="Courier New" pitchFamily="49" charset="0"/>
                <a:buChar char="o"/>
              </a:pPr>
              <a:endParaRPr lang="th-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th-TH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นำรายได้ทั้งหมดมาหารด้วยจำนวนคนในครัวเรือนทั้งหมด ซึ่งจะทำให้ทราบรายได้เฉลี่ยต่อคนต่อปี </a:t>
              </a:r>
            </a:p>
            <a:p>
              <a:pPr marL="285750" indent="-285750">
                <a:buFont typeface="Courier New" pitchFamily="49" charset="0"/>
                <a:buChar char="o"/>
              </a:pP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23271" y="963369"/>
              <a:ext cx="8521201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22 รายได้เฉลี่ยของคนในครัวเรือนต่อปี</a:t>
              </a:r>
              <a:endParaRPr lang="en-US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04312" y="177264"/>
              <a:ext cx="1518364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th-TH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21 - 23</a:t>
              </a:r>
              <a:endParaRPr lang="en-US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6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Jakrapong\Desktop\แบบบ\แบบสอบถาม จปฐ  for web2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5669" r="33791" b="5669"/>
          <a:stretch/>
        </p:blipFill>
        <p:spPr bwMode="auto">
          <a:xfrm rot="5400000">
            <a:off x="3944334" y="-2356378"/>
            <a:ext cx="430333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IT_center_CDD\ICONs\ใช้-human-pictos\png\descending-money-arrow-graphic-and-a-businessma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93" y="63957"/>
            <a:ext cx="1123091" cy="112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5521" y="4504472"/>
            <a:ext cx="8640959" cy="206210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รายจ่าย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หมายถึง "รายจ่ายของครัวเรือนที่จ่ายไปในรอบปีที่ผ่านมา” ได้แก่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6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รายจ่ายที่เป็นต้นทุนการผลิต เช่น ค่าพันธุ์พืช/สัตว์ ค่าใช้จ่ายเกี่ยวกับสารเคมี (ปุ๋ย ยาฆ่าแมลง ฯลฯ) ค่าจ้าง/ค่าแรง/ค่าเช่า ค่าเครื่องจักรต่าง ๆ ค่าน้ำมัน  และอื่นๆ</a:t>
            </a:r>
            <a:endParaRPr lang="en-US" sz="1600" spc="-5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6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รายจ่ายในการอุปโภคบริโภคที่จำเป็น ได้แก่ ค่าอาหาร เสื้อผ้าที่อยู่อาศัย ค่ายา/รักษาพยาบาล ค่าใช้จ่ายด้านการศึกษา ค่าเดินทาง ค่าน้ำ ค่าไฟฟ้า และค่าใช้จ่ายส่วนบุคคล (สบู่ ยาสีฟัน ฯลฯ) เป็นต้น </a:t>
            </a:r>
            <a:endParaRPr lang="en-US" sz="1600" spc="-5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6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รายจ่ายในการอุปโภคบริโภคที่ไม่จำเป็น ได้แก่ ค่าบันเทิง  หวย การพนัน บุหรี่ เหล้า    ยาดอง น้ำอัดลม ขนมกินเล่น  สินค้าฟุ่มเฟือย  และอื่น ๆ  เป็นต้น</a:t>
            </a:r>
            <a:endParaRPr lang="en-US" sz="1600" spc="-5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6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รายจ่ายในการชำระหนี้สิน</a:t>
            </a:r>
            <a:endParaRPr lang="en-US" sz="1600" spc="-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63952" y="1700809"/>
            <a:ext cx="4752527" cy="1384995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ข้อนี้ต้องการทราบว่า "แต่ละครัวเรือนมีรายจ่ายในด้านต่างๆ เป็นอย่างไร “เพื่อใช้ประกอบการวางแผนการใช้จ่าย การลงทุน และการเก็บออมของครัวเรือนได้ นอกจากนี้ยังทำให้ทราบถึงค่าใช้จ่ายที่สามารถนำมาแปลงเป็นเงินออมได้ เช่น ค่าบุหรี่ ค่าเหล้า ค่ายาดอง ค่าหวย ฯลฯ หากลด ละ เลิก สิ่งเหล่านี้ก็จะทำให้มีเงินเหลือเพื่อการเก็บออมได้           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1734" y="1043444"/>
            <a:ext cx="388426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22.2  รายจ่ายของครัวเรือน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9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ลุ่ม 6">
            <a:extLst>
              <a:ext uri="{FF2B5EF4-FFF2-40B4-BE49-F238E27FC236}">
                <a16:creationId xmlns="" xmlns:a16="http://schemas.microsoft.com/office/drawing/2014/main" id="{029E30FF-91BB-4C1D-AE60-3AFDEEAF031F}"/>
              </a:ext>
            </a:extLst>
          </p:cNvPr>
          <p:cNvGrpSpPr/>
          <p:nvPr/>
        </p:nvGrpSpPr>
        <p:grpSpPr>
          <a:xfrm>
            <a:off x="1524001" y="22527"/>
            <a:ext cx="9144003" cy="6329456"/>
            <a:chOff x="1524001" y="22527"/>
            <a:chExt cx="9144003" cy="6329456"/>
          </a:xfrm>
        </p:grpSpPr>
        <p:pic>
          <p:nvPicPr>
            <p:cNvPr id="31746" name="Picture 2" descr="C:\Users\Jakrapong\Desktop\แบบบ\แบบสอบถาม จปฐ  for web29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35" t="5669" r="8142" b="5669"/>
            <a:stretch/>
          </p:blipFill>
          <p:spPr bwMode="auto">
            <a:xfrm rot="5400000">
              <a:off x="5147340" y="-2667725"/>
              <a:ext cx="1897321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:\Users\Jakrapong\Desktop\แบบบ\แบบสอบถาม จปฐ  for web29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7" t="5669" r="79761" b="5669"/>
            <a:stretch/>
          </p:blipFill>
          <p:spPr bwMode="auto">
            <a:xfrm rot="5400000">
              <a:off x="5620169" y="-4073641"/>
              <a:ext cx="951663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Jakrapong\Desktop\แบบบ\แบบสอบถาม จปฐ  for web30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5" t="5670" r="42103" b="6150"/>
            <a:stretch/>
          </p:blipFill>
          <p:spPr bwMode="auto">
            <a:xfrm rot="5400000">
              <a:off x="4694784" y="-672012"/>
              <a:ext cx="2838439" cy="9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0" name="Picture 2" descr="D:\IT_center_CDD\ICONs\ใช้-human-pictos\png\up-arrow-of-money-incomes-and-business-man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354" y="116632"/>
              <a:ext cx="866438" cy="866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663952" y="1801049"/>
              <a:ext cx="4680520" cy="2062103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lvl="0"/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ให้ขีดเครื่องหมาย 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"/>
                </a:rPr>
                <a:t>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เฉพาะแหล่งเงินทุนที่ขอกู้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ตามข้อ 22.3.1 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) – 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9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) </a:t>
              </a:r>
            </a:p>
            <a:p>
              <a:endParaRPr lang="th-TH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แล้วจึงตอบต่อในข้อ 22.3.2 ว่าครัวเรือนได้รับเงินกู้เพียงพอหรือไม่</a:t>
              </a:r>
            </a:p>
            <a:p>
              <a:endParaRPr lang="th-TH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หากครัวเรือนไม่ได้ขอกู้เงินจากแหล่งใดๆ ไม่ต้องตอบข้อนี้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47528" y="983070"/>
              <a:ext cx="8496944" cy="73866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22.3 การเข้าถึงแหล่งเงินทุน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h-TH" sz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ข้อนี้ให้ครัวเรือนตอบเฉพาะแหล่งเงินทุนที่ขอกู้ตามข้อ 22.3.1  </a:t>
              </a:r>
              <a:r>
                <a:rPr lang="en-US" sz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th-TH" sz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) -9)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h-TH" sz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แล้วจึงตอบในข้อ 22.3.2 ว่าครัวเรือนได้รับเงินกู้เพียงพอหรือไม่ หากครัวเรือนไม่ได้ขอกู้เงินจากแหล่งใดๆ ไม่ต้องตอบข้อนี้</a:t>
              </a:r>
              <a:r>
                <a:rPr lang="th-TH" sz="1200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5520" y="5397876"/>
              <a:ext cx="8640960" cy="95410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th-TH" sz="1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การเข้าถึงแหล่งเงินทุน </a:t>
              </a: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คือ สามารถขอกู้เงินและได้รับเงินทุนในแหล่งเงินทุนต่าง ๆ ต่อไปนี้ กลุ่มออมทรัพย์เพื่อการผลิต สหกรณ์ ธนาคารเพื่อการเกษตรและสหกรณ์ ธนาคารออมสิน ธนาคารกรุงไทย ธนาคารอิสลาม ธนาคาร </a:t>
              </a:r>
              <a:r>
                <a:rPr lang="en-US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SME</a:t>
              </a:r>
              <a:r>
                <a:rPr lang="th-TH" sz="1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ธนาคารพาณิชย์อื่นๆ สถาบันการเงิน ที่ให้การสนับสนุนสินเชื่อภาคอุตสาหกรรม ร้านค้า พ่อค้า แม่ค้า นายทุน เงินทุนหมุนเวียนจากทางราชการ เป็นต้น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793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="" xmlns:a16="http://schemas.microsoft.com/office/drawing/2014/main" id="{B942FE7A-802E-4CDA-990A-FB0DC7BAFEE7}"/>
              </a:ext>
            </a:extLst>
          </p:cNvPr>
          <p:cNvGrpSpPr/>
          <p:nvPr/>
        </p:nvGrpSpPr>
        <p:grpSpPr>
          <a:xfrm>
            <a:off x="1459287" y="548680"/>
            <a:ext cx="9107494" cy="5103572"/>
            <a:chOff x="1524000" y="116632"/>
            <a:chExt cx="9107494" cy="3651513"/>
          </a:xfrm>
        </p:grpSpPr>
        <p:pic>
          <p:nvPicPr>
            <p:cNvPr id="32770" name="Picture 2" descr="C:\Users\Jakrapong\Desktop\แบบบ\แบบสอบถาม จปฐ  for web30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7" t="5671" r="80295" b="6639"/>
            <a:stretch/>
          </p:blipFill>
          <p:spPr bwMode="auto">
            <a:xfrm rot="5400000">
              <a:off x="5678288" y="-3756453"/>
              <a:ext cx="908098" cy="8998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:\Users\Jakrapong\Desktop\แบบบ\แบบสอบถาม จปฐ  for web30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01" t="5671" r="17367" b="5575"/>
            <a:stretch/>
          </p:blipFill>
          <p:spPr bwMode="auto">
            <a:xfrm rot="5400000">
              <a:off x="5158920" y="-2332328"/>
              <a:ext cx="1837654" cy="9107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6" name="Picture 2" descr="D:\IT_center_CDD\ICONs\ใช้-human-pictos\png\prisoner-man-with-money-fetter-and-ball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181" y="116632"/>
              <a:ext cx="1079128" cy="1079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775520" y="3183370"/>
              <a:ext cx="8568952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th-TH" sz="1600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หนี้นอกระบบ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หมายถึง หนี้ที่กู้ยืมจากบุคคลและสถาบันต่างๆที่ไม่ใช่ธนาคารหรือสถาบันการเงินที่ถูกต้องตามกฎหมาย เช่น นายทุน พ่อค้า หรือกลุ่มบุคคลที่ปล่อยเงินกู้ดอกเบี้ยสูงกว่าที่กฎหมายกำหนด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663952" y="1772816"/>
              <a:ext cx="4680520" cy="107721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lvl="0"/>
              <a:endParaRPr lang="th-TH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/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ต้องตอบให้ครบทั้งข้อ 22.4 1) หนี้ผ่านสถาบันการเงิน </a:t>
              </a:r>
            </a:p>
            <a:p>
              <a:pPr lvl="0"/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และข้อ 22.4 2) หนี้นอกระบบ</a:t>
              </a:r>
            </a:p>
            <a:p>
              <a:pPr lvl="0"/>
              <a:endParaRPr lang="th-TH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72745" y="1302592"/>
              <a:ext cx="4284476" cy="26425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22. 4 หนี้สินของครัวเรือน 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41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695400" y="260648"/>
            <a:ext cx="11017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วิธีคิดเกณฑ์รายได้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38,000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 ต่อคนต่อปี สำหรับแผนฯ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</a:p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เส้นความยากจน ปี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2557 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31,764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 คูณ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เท่า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เส้นใกล้จน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รายได้เพิ่มขึ้น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20%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ของเส้นความยากจน) เท่ากับ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38,116.80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 ปรับเป็นตัวเลขกลม เท่ากับ </a:t>
            </a:r>
            <a:endParaRPr lang="en-US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38,000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3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346" y="1552448"/>
            <a:ext cx="8172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h-TH" altLang="ko-KR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ข้อมูลเพื่อการพัฒนาชุมชน ปี </a:t>
            </a:r>
            <a:r>
              <a:rPr lang="en-US" altLang="ko-KR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84824" y="416660"/>
            <a:ext cx="594015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th-TH" altLang="ko-KR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맑은 고딕" pitchFamily="50" charset="-127"/>
                <a:cs typeface="TH SarabunPSK" panose="020B0500040200020003" pitchFamily="34" charset="-34"/>
              </a:rPr>
              <a:t>การบริหารการจัดเก็บ</a:t>
            </a:r>
            <a:endParaRPr lang="en-US" altLang="ko-KR" sz="66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ea typeface="맑은 고딕" pitchFamily="50" charset="-127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4644338" y="5253388"/>
            <a:ext cx="68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กลุ่มงานสารสนเทศการพัฒนาชุมชน สำนักงานพัฒนาชุมชน</a:t>
            </a:r>
            <a:r>
              <a:rPr lang="th-TH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จังหวัดน่าน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 descr="C:\Users\Jakrapong\Desktop\แก้แบบ กชช ส่งบริษัท\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947">
            <a:off x="2676872" y="3059338"/>
            <a:ext cx="834828" cy="11926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878">
            <a:off x="3620607" y="3127795"/>
            <a:ext cx="834828" cy="1192610"/>
          </a:xfrm>
          <a:prstGeom prst="rect">
            <a:avLst/>
          </a:prstGeom>
        </p:spPr>
      </p:pic>
      <p:pic>
        <p:nvPicPr>
          <p:cNvPr id="10" name="Picture 2" descr="H:\BackUP_DeskTop_NB_30102560\รวมไว้\CDD-NEW-LOGO(3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t="4386" r="3950" b="4194"/>
          <a:stretch/>
        </p:blipFill>
        <p:spPr bwMode="auto">
          <a:xfrm>
            <a:off x="3141605" y="4775115"/>
            <a:ext cx="962380" cy="95654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5520" y="1136067"/>
            <a:ext cx="8612858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23  ครัวเรือนมีการออมเงิน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="" xmlns:a16="http://schemas.microsoft.com/office/drawing/2014/main" id="{719C8AA3-56CB-4646-80B2-9D0B6730D942}"/>
              </a:ext>
            </a:extLst>
          </p:cNvPr>
          <p:cNvGrpSpPr/>
          <p:nvPr/>
        </p:nvGrpSpPr>
        <p:grpSpPr>
          <a:xfrm>
            <a:off x="1535072" y="230303"/>
            <a:ext cx="9132929" cy="6295042"/>
            <a:chOff x="1535072" y="230303"/>
            <a:chExt cx="9132929" cy="6295042"/>
          </a:xfrm>
        </p:grpSpPr>
        <p:grpSp>
          <p:nvGrpSpPr>
            <p:cNvPr id="7" name="กลุ่ม 6">
              <a:extLst>
                <a:ext uri="{FF2B5EF4-FFF2-40B4-BE49-F238E27FC236}">
                  <a16:creationId xmlns="" xmlns:a16="http://schemas.microsoft.com/office/drawing/2014/main" id="{E4B6839B-E71B-43E1-A2C3-2A054A261887}"/>
                </a:ext>
              </a:extLst>
            </p:cNvPr>
            <p:cNvGrpSpPr/>
            <p:nvPr/>
          </p:nvGrpSpPr>
          <p:grpSpPr>
            <a:xfrm>
              <a:off x="1535072" y="230303"/>
              <a:ext cx="9132929" cy="6295042"/>
              <a:chOff x="1535072" y="230303"/>
              <a:chExt cx="9132929" cy="6295042"/>
            </a:xfrm>
          </p:grpSpPr>
          <p:pic>
            <p:nvPicPr>
              <p:cNvPr id="33794" name="Picture 2" descr="C:\Users\Jakrapong\Desktop\แบบบ\แบบสอบถาม จปฐ  for web31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24" t="5669" r="7188" b="5669"/>
              <a:stretch/>
            </p:blipFill>
            <p:spPr bwMode="auto">
              <a:xfrm rot="5400000">
                <a:off x="3007006" y="-1207660"/>
                <a:ext cx="6189061" cy="9132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8" descr="C:\Users\Jakrapong\Desktop\ICONs\ใช้-human-pictos\png\businessman-saving-money-in-a-piggy-bo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1664" y="264274"/>
                <a:ext cx="864000" cy="86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9264352" y="230303"/>
                <a:ext cx="1124026" cy="3693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lvl="0"/>
                <a:r>
                  <a:rPr lang="th-TH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หน้า </a:t>
                </a:r>
                <a:r>
                  <a:rPr lang="en-US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24  </a:t>
                </a:r>
                <a:endParaRPr lang="en-US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015880" y="1954883"/>
                <a:ext cx="5372498" cy="1508105"/>
              </a:xfrm>
              <a:prstGeom prst="rect">
                <a:avLst/>
              </a:prstGeom>
              <a:solidFill>
                <a:schemeClr val="bg2"/>
              </a:solidFill>
              <a:ln w="38100">
                <a:solidFill>
                  <a:srgbClr val="FF000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ข้อ 23.1 หากครัวเรือนมีการออมเงินให้ขีดเครื่องหมาย </a:t>
                </a:r>
                <a:r>
                  <a:rPr lang="en-US" sz="1600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</a:t>
                </a:r>
                <a:r>
                  <a:rPr lang="en-US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ใน </a:t>
                </a:r>
                <a:r>
                  <a:rPr lang="en-US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ประเภทต่างๆ ของการออมเงิน </a:t>
                </a:r>
              </a:p>
              <a:p>
                <a:pPr lvl="0"/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หากไม่มีการออมเงินให้ขีดเครื่องหมาย </a:t>
                </a:r>
                <a:r>
                  <a:rPr lang="en-US" sz="1600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</a:t>
                </a:r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ใน     ไม่มีการออมเงิน</a:t>
                </a:r>
              </a:p>
              <a:p>
                <a:pPr lvl="0"/>
                <a:endParaRPr lang="th-TH" sz="12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ข้อ 23.</a:t>
                </a:r>
                <a:r>
                  <a:rPr lang="en-US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หากครัวเรือนมีการออมเงินตามข้อ </a:t>
                </a:r>
                <a:r>
                  <a:rPr lang="en-US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23.1 </a:t>
                </a:r>
                <a:r>
                  <a:rPr lang="th-TH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ให้ระบุจำนวนเงินรวม</a:t>
                </a:r>
                <a:endPara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775520" y="5355794"/>
                <a:ext cx="8712968" cy="116955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r>
                  <a:rPr lang="th-TH" sz="1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การเก็บออมเงิน </a:t>
                </a:r>
                <a:r>
                  <a:rPr lang="th-TH" sz="1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หมายถึง การนำรายได้ที่เหลือจากการใช้จ่ายในการอุปโภคบริโภคหรือการกันรายได้ส่วนหนึ่งมาเก็บไว้เพื่อใช้จ่ายในยามเจ็บป่วย หรือมีเหตุฉุกเฉินเกิดขึ้น หรือเมื่อแก่ชรา หรือเพื่อใช้จ่ายในกิจการอื่นใดที่สมควร ทั้งในรูปแบบที่เป็นเงินสด หรือทรัพย์สินต่างๆ เช่น เงินสดที่เก็บออมไว้เอง เงินฝากธนาคาร เงินฝากกลุ่มออมทรัพย์เพื่อการผลิต เงินฝากกลุ่มสัจจะ เงินฝากสหกรณ์ เงินฝากกองทุนหมู่บ้าน เงินฝากกองทุนต่างๆ การทำประกันชีวิต การซื้อพันธบัตร การซื้อทองคำ การซื้อบ้านหรือการซื้อที่ดิน เป็นต้น</a:t>
                </a:r>
                <a:endParaRPr lang="en-US" sz="1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5447928" y="2276912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760296" y="255796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67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="" xmlns:a16="http://schemas.microsoft.com/office/drawing/2014/main" id="{D2EC0DC4-7759-41E8-A534-D466353DA959}"/>
              </a:ext>
            </a:extLst>
          </p:cNvPr>
          <p:cNvGrpSpPr/>
          <p:nvPr/>
        </p:nvGrpSpPr>
        <p:grpSpPr>
          <a:xfrm>
            <a:off x="1524001" y="3974"/>
            <a:ext cx="9144001" cy="6161329"/>
            <a:chOff x="1524001" y="3974"/>
            <a:chExt cx="9144001" cy="6161329"/>
          </a:xfrm>
        </p:grpSpPr>
        <p:pic>
          <p:nvPicPr>
            <p:cNvPr id="34818" name="Picture 2" descr="C:\Users\Jakrapong\Desktop\แบบบ\แบบสอบถาม จปฐ  for web3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0" t="5670" r="9734" b="5445"/>
            <a:stretch/>
          </p:blipFill>
          <p:spPr bwMode="auto">
            <a:xfrm rot="5400000">
              <a:off x="3063436" y="-1439263"/>
              <a:ext cx="6065131" cy="914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9264352" y="188640"/>
              <a:ext cx="1124026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th-TH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25  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375920" y="2132856"/>
              <a:ext cx="5012458" cy="286232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66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ทุกคนในครัวเรือนต้องไม่ดื่มสุรา หากคนใดคนหนึ่งดื่ม ถือว่าไม่ผ่านเกณฑ์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หากมีคนในครัวเรือนดื่มสุรา ให้สอบถามเพิ่มเติมว่าผู้ที่ดื่มสุราเป็นผู้ที่หารายได้หลักให้กับครัวเรือน หรือไม่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คนที่ดื่มสุรา จะเป็นต้นเหตุให้เกิดโรคต่าง ๆ มากมายหลายชนิด ทำให้เกิดอุบัติเหตุ ทำให้เกิดปัญหาต่อตนเอง ครอบครัว และสังคม และผิดศีลธรรมด้วย จึงมีความจำเป็นที่ทุกคน และ ทุกภาคส่วน ต้องช่วยกันรณรงค์ให้คนไทยไม่ดื่มสุรา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847529" y="5073693"/>
              <a:ext cx="8612858" cy="107721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sz="1600" b="1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นิยาม</a:t>
              </a:r>
            </a:p>
            <a:p>
              <a:pPr lvl="0"/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ไม่ดื่มสุรา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หมายถึง ไม่มีการดื่มเครื่องดื่มที่มีแอลกอฮอล์ผสมอยู่ เช่น  สุรา  เบียร์  ไวน์ ยาดอง กระแช่  สาโท หรือที่ผลิตจากผัก  หรือผลไม้  เช่น มันฝรั่ง  ข้าว  น้ำองุ่น โดยการนำวัตถุดิบดังกล่าว มาหมักและเติมยีสต์ลงไป   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7" name="Picture 2" descr="C:\Users\Jakrapong\Desktop\ICONs\Home\png\no-drinking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3800" y="3974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24001" y="755308"/>
              <a:ext cx="3672407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24  คนในครัวเรือนไม่ดื่มสุรา</a:t>
              </a:r>
              <a:endParaRPr lang="en-U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="" xmlns:a16="http://schemas.microsoft.com/office/drawing/2014/main" id="{C0C2B928-26E6-4A7A-9DDF-5F9754C4495E}"/>
              </a:ext>
            </a:extLst>
          </p:cNvPr>
          <p:cNvGrpSpPr/>
          <p:nvPr/>
        </p:nvGrpSpPr>
        <p:grpSpPr>
          <a:xfrm>
            <a:off x="1565156" y="229220"/>
            <a:ext cx="9143457" cy="4875778"/>
            <a:chOff x="1524545" y="276659"/>
            <a:chExt cx="9143457" cy="3256299"/>
          </a:xfrm>
        </p:grpSpPr>
        <p:pic>
          <p:nvPicPr>
            <p:cNvPr id="35842" name="Picture 2" descr="C:\Users\Jakrapong\Desktop\แบบบ\แบบสอบถาม จปฐ  for web33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5961" r="56328" b="4718"/>
            <a:stretch/>
          </p:blipFill>
          <p:spPr bwMode="auto">
            <a:xfrm rot="5400000">
              <a:off x="4693142" y="-2689876"/>
              <a:ext cx="2806263" cy="9143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519935" y="2546321"/>
              <a:ext cx="4927941" cy="986637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FF0066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ทุกคนในครัวเรือนต้องไม่สูบบุหรี่ หากคนใดคนหนึ่งสูบ ถือว่าไม่ผ่านเกณฑ์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หากมีคนในครัวเรือนสูบบุหรี่ ให้สอบถามเพิ่มเติมว่าผู้ที่สูบบุหรี่เป็นผู้ที่หารายได้หลักให้กับครัวเรือน หรือไม่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220446" y="411277"/>
              <a:ext cx="1124026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th-TH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26  </a:t>
              </a:r>
              <a:endParaRPr lang="en-US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" name="Picture 3" descr="C:\Users\Jakrapong\Desktop\ICONs\Home\png\no-smoking-sign-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2204" y="276659"/>
              <a:ext cx="936000" cy="63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271464" y="854432"/>
            <a:ext cx="3631249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25  คนในครัวเรือนไม่สูบบุหรี่</a:t>
            </a:r>
            <a:endParaRPr lang="en-US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3F537B08-091E-4463-B894-B88C36D1280E}"/>
              </a:ext>
            </a:extLst>
          </p:cNvPr>
          <p:cNvGrpSpPr/>
          <p:nvPr/>
        </p:nvGrpSpPr>
        <p:grpSpPr>
          <a:xfrm>
            <a:off x="1523999" y="187372"/>
            <a:ext cx="9144002" cy="5257852"/>
            <a:chOff x="1523999" y="187372"/>
            <a:chExt cx="9144002" cy="3784221"/>
          </a:xfrm>
        </p:grpSpPr>
        <p:pic>
          <p:nvPicPr>
            <p:cNvPr id="35842" name="Picture 2" descr="C:\Users\Jakrapong\Desktop\แบบบ\แบบสอบถาม จปฐ  for web33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5961" r="82906" b="4718"/>
            <a:stretch/>
          </p:blipFill>
          <p:spPr bwMode="auto">
            <a:xfrm rot="5400000">
              <a:off x="5654838" y="-3847942"/>
              <a:ext cx="882869" cy="9143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:\Users\Jakrapong\Desktop\แบบบ\แบบสอบถาม จปฐ  for web33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33" t="5961" r="38464" b="4718"/>
            <a:stretch/>
          </p:blipFill>
          <p:spPr bwMode="auto">
            <a:xfrm rot="5400000">
              <a:off x="5437077" y="-2572309"/>
              <a:ext cx="1317302" cy="9143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902493" y="1165221"/>
              <a:ext cx="8441979" cy="369332"/>
            </a:xfrm>
            <a:prstGeom prst="rect">
              <a:avLst/>
            </a:prstGeom>
            <a:solidFill>
              <a:schemeClr val="bg2"/>
            </a:solidFill>
            <a:ln w="38100">
              <a:noFill/>
              <a:prstDash val="dash"/>
            </a:ln>
          </p:spPr>
          <p:txBody>
            <a:bodyPr wrap="square">
              <a:spAutoFit/>
            </a:bodyPr>
            <a:lstStyle/>
            <a:p>
              <a:pPr lvl="0"/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26 คนอายุ 6 ปีขึ้นไป ปฏิบัติกิจกรรมทางศาสนาอย่างน้อยสัปดาห์ละ 1 ครั้ง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902493" y="2771264"/>
              <a:ext cx="8496944" cy="120032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th-TH" b="1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นิยาม</a:t>
              </a:r>
            </a:p>
            <a:p>
              <a:r>
                <a:rPr lang="th-TH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“กิจกรรมทางศาสนา</a:t>
              </a:r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“ หมายถึง การได้ปฏิบัติกิจกรรมทางศาสนาตามแต่ละศาสนาที่ครัวเรือนนับถือ เช่น การร่วมพิธีกรรมทางศาสนา ทำบุญ ตักบาตร ทำสมาธิ  สวดมนต์  ฟังเทศน์ ฟังธรรม หรือการทำละหมาด  และการเข้าโบสถ์คริสต์  เป็นต้น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220446" y="188640"/>
              <a:ext cx="1124026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th-TH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26  </a:t>
              </a:r>
              <a:endParaRPr lang="en-US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8" name="Picture 5" descr="C:\Users\Jakrapong\Desktop\ICONs\ใช้-human-pictos\png\meditation-yoga-posture-of-a-sitting-ma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728" y="187372"/>
              <a:ext cx="864000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" name="Picture 2" descr="D:\IT_center_CDD\ICONs\ใช้งาน\muslim-praying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537" y="187373"/>
              <a:ext cx="838993" cy="838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4957924" y="2996952"/>
            <a:ext cx="4824535" cy="338554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เลือกคำตอบว่า ได้ปฏิบัติครบทุกคนหรือไม่</a:t>
            </a:r>
          </a:p>
        </p:txBody>
      </p:sp>
    </p:spTree>
    <p:extLst>
      <p:ext uri="{BB962C8B-B14F-4D97-AF65-F5344CB8AC3E}">
        <p14:creationId xmlns:p14="http://schemas.microsoft.com/office/powerpoint/2010/main" val="285869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8DCC59FB-2157-464C-84CC-450AB6D449C3}"/>
              </a:ext>
            </a:extLst>
          </p:cNvPr>
          <p:cNvGrpSpPr/>
          <p:nvPr/>
        </p:nvGrpSpPr>
        <p:grpSpPr>
          <a:xfrm>
            <a:off x="1524543" y="188688"/>
            <a:ext cx="9143458" cy="4650425"/>
            <a:chOff x="1524543" y="188688"/>
            <a:chExt cx="9143458" cy="4650425"/>
          </a:xfrm>
        </p:grpSpPr>
        <p:pic>
          <p:nvPicPr>
            <p:cNvPr id="35842" name="Picture 2" descr="C:\Users\Jakrapong\Desktop\แบบบ\แบบสอบถาม จปฐ  for web33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0" t="5961" r="6129" b="4718"/>
            <a:stretch/>
          </p:blipFill>
          <p:spPr bwMode="auto">
            <a:xfrm rot="5400000">
              <a:off x="4910500" y="-1973179"/>
              <a:ext cx="2371546" cy="9143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:\Users\Jakrapong\Desktop\แบบบ\แบบสอบถาม จปฐ  for web33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5961" r="82688" b="4718"/>
            <a:stretch/>
          </p:blipFill>
          <p:spPr bwMode="auto">
            <a:xfrm rot="5400000">
              <a:off x="5646955" y="-3829662"/>
              <a:ext cx="898634" cy="9143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447928" y="1674674"/>
              <a:ext cx="4896544" cy="1754326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FF0066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ต้องตอบข้อ 27.1 ก่อนว่ามีคนอายุ 60 ปีขึ้นไป หรือไม่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ถ้ามีจึงตอบข้อ 27.2  ต่อ ถ้าไม่มีให้ข้ามไปถามข้อ 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28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220446" y="251356"/>
              <a:ext cx="1124026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th-TH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26  </a:t>
              </a:r>
              <a:endParaRPr lang="en-US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71965" y="3515674"/>
              <a:ext cx="8640960" cy="132343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th-TH" sz="1600" b="1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นิยาม</a:t>
              </a:r>
            </a:p>
            <a:p>
              <a:pPr lvl="0"/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“ผู้สูงอายุ”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หมายถึง คนที่มีอายุ 60 ปีขึ้นไป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“ผู้สูงอายุได้รับการดูแลเอาใจใส่”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หมายถึง คนที่มีอายุ 60 ปีขึ้นไปไม่ถูกทอดทิ้ง มีครอบครัวดูแล/ได้รับความเอาใจใส่จากคนในครัวเรือน หรือหมู่บ้าน/ชุมชน รวมทั้งได้รับสวัสดิการชุมชน เบี้ยยังชีพจากภาครัฐ หรือความช่วยเหลือจากภาคเอกชน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8" name="Picture 3" descr="C:\Users\Jakrapong\Desktop\ICONs\ใช้-humanitarian-assistance\png\help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728" y="188688"/>
              <a:ext cx="864000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893580" y="1228110"/>
              <a:ext cx="8472507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27  ผู้สูงอายุ ได้รับการดูแลจากครอบครัว ชุมชน ภาครัฐ หรือภาคเอกชน</a:t>
              </a:r>
              <a:endParaRPr lang="en-U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IT_center_CDD\ICONs\ใช้งาน\wheel-chair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114889"/>
            <a:ext cx="844699" cy="84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03622" y="1066659"/>
            <a:ext cx="858475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28  ผู้พิการ ได้รับการดูแลจากครอบครัว ชุมชน ภาครัฐ หรือภาคเอกชน</a:t>
            </a:r>
            <a:endParaRPr lang="th-TH" sz="16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BE8F1DE0-20B9-4B50-B983-02A05267FC28}"/>
              </a:ext>
            </a:extLst>
          </p:cNvPr>
          <p:cNvGrpSpPr/>
          <p:nvPr/>
        </p:nvGrpSpPr>
        <p:grpSpPr>
          <a:xfrm>
            <a:off x="1523999" y="104784"/>
            <a:ext cx="9144002" cy="5988511"/>
            <a:chOff x="1523999" y="104784"/>
            <a:chExt cx="9144002" cy="5988511"/>
          </a:xfrm>
        </p:grpSpPr>
        <p:pic>
          <p:nvPicPr>
            <p:cNvPr id="36866" name="Picture 2" descr="C:\Users\Jakrapong\Desktop\แบบบ\แบบสอบถาม จปฐ  for web3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5" t="5444" r="9734" b="5219"/>
            <a:stretch/>
          </p:blipFill>
          <p:spPr bwMode="auto">
            <a:xfrm rot="5400000">
              <a:off x="3101744" y="-1472961"/>
              <a:ext cx="5988511" cy="9144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447928" y="2780928"/>
              <a:ext cx="4968552" cy="1569660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66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lvl="0"/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ต้องตอบข้อ 28.1 ก่อนว่ามีคนผู้พิการ หรือไม่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/>
              <a:endParaRPr lang="en-US" sz="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/>
              <a:r>
                <a:rPr lang="th-TH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ถ้ามี</a:t>
              </a:r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จึงตอบข้อ 2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8</a:t>
              </a:r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.2 การมีบัตรประจำตัวคนพิการ</a:t>
              </a:r>
            </a:p>
            <a:p>
              <a:pPr lvl="0"/>
              <a:endParaRPr lang="en-US" sz="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/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และข้อ 28.3 การได้รับการดูแล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/>
              <a:endParaRPr lang="en-US" sz="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ถ้าไม่มีให้ข้ามไปถามข้อ 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29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264352" y="111614"/>
              <a:ext cx="1124026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th-TH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27  </a:t>
              </a:r>
              <a:endParaRPr lang="en-US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03622" y="5013176"/>
              <a:ext cx="8612858" cy="107721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ผู้พิการ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หมายถึง คนพิการทางร่างกายและ/หรือสมองจนไม่สามารถช่วยเหลือตนเองได้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/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ได้แก่ คนพิการหรือคนที่ตาบอด 2 ข้าง ตาบอดข้างเดียวและอีกข้างเลือนราง หูหนวกเป็นใบ้ อัมพาต (เป็นความพิการแต่กำเนิด หรือความพิการที่มาจากโรค) ไม่มีฝ่ามือ ไม่มีฝ่าเท้า ปัญญาอ่อน ออทิสติก วิกลจริต เป็นต้น ทั้งนี้ นับทั้งผู้พิการแต่กำเนิดและผู้พิการจากโรคหรืออุบัติเหตุด้วย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48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="" xmlns:a16="http://schemas.microsoft.com/office/drawing/2014/main" id="{C3BFCDDC-0866-4190-BAC0-27F4A2A5239A}"/>
              </a:ext>
            </a:extLst>
          </p:cNvPr>
          <p:cNvGrpSpPr/>
          <p:nvPr/>
        </p:nvGrpSpPr>
        <p:grpSpPr>
          <a:xfrm>
            <a:off x="1775520" y="469635"/>
            <a:ext cx="9144000" cy="4643947"/>
            <a:chOff x="1524001" y="-67175"/>
            <a:chExt cx="9144000" cy="4643947"/>
          </a:xfrm>
        </p:grpSpPr>
        <p:pic>
          <p:nvPicPr>
            <p:cNvPr id="37890" name="Picture 2" descr="C:\Users\Jakrapong\Desktop\แบบบ\แบบสอบถาม จปฐ  for web35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5" t="5445" r="46913" b="5445"/>
            <a:stretch/>
          </p:blipFill>
          <p:spPr bwMode="auto">
            <a:xfrm rot="5400000">
              <a:off x="4442707" y="-2725739"/>
              <a:ext cx="3306587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519936" y="1602667"/>
              <a:ext cx="4824536" cy="116955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66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ต้องตอบข้อ 29.1 ก่อนว่ามีผู้ป่วยโรคเรื้อรัง หรือไม่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ถ้ามี</a:t>
              </a:r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จึงตอบข้อ 2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9</a:t>
              </a:r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.2 การได้รับการดูแล</a:t>
              </a:r>
            </a:p>
            <a:p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ถ้าไม่มีให้ข้ามไปถามข้อ 30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364462" y="179348"/>
              <a:ext cx="1124026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th-TH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28  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75520" y="3499554"/>
              <a:ext cx="8712968" cy="107721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th-TH" sz="1600" b="1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นิยาม</a:t>
              </a:r>
            </a:p>
            <a:p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“โรคเรื้อรัง” หมายถึง โรคที่เมื่อเป็นแล้วจะมีอาการ หรือต้องรักษาติดต่อกันนาน เป็นแรมเดือนแรมปี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หรือตลอดชีวิต ได้แก่ โรคไม่ติดเชื้อเป็นส่วนใหญ่ เช่น โรคเบาหวาน ความดันโลหิตสูง อัมพาต โรคหัวใจ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   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โรคหืด หลอดลม อักเสบเรื้อรัง ถุงลมโป่งพอง ตับแข็ง มะเร็ง เป็นต้น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3315" name="Picture 3" descr="D:\IT_center_CDD\ICONs\ใช้-human-pictos\png\man-sleeping-on-bed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165"/>
            <a:stretch/>
          </p:blipFill>
          <p:spPr bwMode="auto">
            <a:xfrm>
              <a:off x="2676129" y="-67175"/>
              <a:ext cx="1235075" cy="862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775520" y="1039047"/>
              <a:ext cx="8568952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29  ผู้ป่วยโรคเรื้อรัง ได้รับการดูแลจากครอบครัว ชุมชน ภาครัฐ หรือภาคเอกชน</a:t>
              </a:r>
              <a:endParaRPr lang="en-US" sz="1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857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="" xmlns:a16="http://schemas.microsoft.com/office/drawing/2014/main" id="{2A67537E-0322-4B15-A41F-A132630AFFC8}"/>
              </a:ext>
            </a:extLst>
          </p:cNvPr>
          <p:cNvGrpSpPr/>
          <p:nvPr/>
        </p:nvGrpSpPr>
        <p:grpSpPr>
          <a:xfrm>
            <a:off x="1524001" y="229374"/>
            <a:ext cx="9144000" cy="4549046"/>
            <a:chOff x="1524001" y="229374"/>
            <a:chExt cx="9144000" cy="3086331"/>
          </a:xfrm>
        </p:grpSpPr>
        <p:pic>
          <p:nvPicPr>
            <p:cNvPr id="38914" name="Picture 2" descr="C:\Users\Jakrapong\Desktop\แบบบ\แบบสอบถาม จปฐ  for web3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7" t="6241" r="66843" b="4872"/>
            <a:stretch/>
          </p:blipFill>
          <p:spPr bwMode="auto">
            <a:xfrm rot="5400000">
              <a:off x="5122225" y="-3307288"/>
              <a:ext cx="1947551" cy="9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9293302" y="260648"/>
              <a:ext cx="1124026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th-TH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29  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879976" y="1722294"/>
              <a:ext cx="4608512" cy="33855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เลือกคำตอบว่า มีส่วนร่วมหรือไม่มีส่วนร่วม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883752" y="2238487"/>
              <a:ext cx="8604736" cy="107721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th-TH" sz="1600" b="1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นิยาม</a:t>
              </a:r>
            </a:p>
            <a:p>
              <a:pPr lvl="0"/>
              <a:r>
                <a:rPr lang="th-TH" sz="1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“การมีส่วนร่วม” </a:t>
              </a:r>
              <a:r>
                <a:rPr lang="th-TH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ทำกิจกรรมสาธารณะเพื่อประโยชน์ของชุมชนหรือท้องถิ่น สามารถกระทำได้โดยการแสดงความคิดเห็น การออกแรงงาน การบริจาค/สมทบเงิน และการบริจาคสมทบวัสดุอุปกรณ์ต่างๆ      เป็นต้น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7" name="Picture 2" descr="C:\Users\Jakrapong\Desktop\ICONs\ใช้-human-pictos\png\group-of-me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712" y="229374"/>
              <a:ext cx="972000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919536" y="1274858"/>
              <a:ext cx="8568952" cy="35394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sz="17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30 ครัวเรือนมีส่วนร่วมทำกิจกรรมสาธารณะเพื่อประโยชน์ของชุมชน หรือท้องถิ่น</a:t>
              </a:r>
              <a:endParaRPr lang="en-US" sz="17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4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="" xmlns:a16="http://schemas.microsoft.com/office/drawing/2014/main" id="{B451E802-B28E-437F-A582-A87B2AA1965A}"/>
              </a:ext>
            </a:extLst>
          </p:cNvPr>
          <p:cNvGrpSpPr/>
          <p:nvPr/>
        </p:nvGrpSpPr>
        <p:grpSpPr>
          <a:xfrm>
            <a:off x="1524000" y="77541"/>
            <a:ext cx="9144222" cy="6283755"/>
            <a:chOff x="1524000" y="77541"/>
            <a:chExt cx="9144222" cy="6283755"/>
          </a:xfrm>
        </p:grpSpPr>
        <p:pic>
          <p:nvPicPr>
            <p:cNvPr id="38914" name="Picture 2" descr="C:\Users\Jakrapong\Desktop\แบบบ\แบบสอบถาม จปฐ  for web3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5" t="5670" r="79949" b="5445"/>
            <a:stretch/>
          </p:blipFill>
          <p:spPr bwMode="auto">
            <a:xfrm rot="5400000">
              <a:off x="5639791" y="-3969318"/>
              <a:ext cx="912418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:\Users\Jakrapong\Desktop\แบบบ\แบบสอบถาม จปฐ  for web3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34" t="5670" r="9735" b="5445"/>
            <a:stretch/>
          </p:blipFill>
          <p:spPr bwMode="auto">
            <a:xfrm rot="5400000">
              <a:off x="3982399" y="-1312608"/>
              <a:ext cx="4227646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844480" y="1569274"/>
              <a:ext cx="4572000" cy="2723823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66"/>
              </a:solidFill>
              <a:prstDash val="dash"/>
            </a:ln>
          </p:spPr>
          <p:txBody>
            <a:bodyPr>
              <a:spAutoFit/>
            </a:bodyPr>
            <a:lstStyle/>
            <a:p>
              <a:pPr lvl="0"/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ให้เลือกตอบกรณีใดกรณีหนึ่ง จาก 2 กรณี คือ </a:t>
              </a:r>
            </a:p>
            <a:p>
              <a:pPr lvl="0"/>
              <a:r>
                <a:rPr lang="th-T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31.1 กรณีมีสมาชิก 2 คนขึ้นไปอยู่ในครัวเรือนเดียวกัน </a:t>
              </a:r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กับ </a:t>
              </a:r>
              <a:r>
                <a:rPr lang="th-T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31.2 กรณีอยู่คนเดียว</a:t>
              </a:r>
            </a:p>
            <a:p>
              <a:pPr lvl="0"/>
              <a:endParaRPr lang="en-US" sz="9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/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หากเลือกข้อ </a:t>
              </a:r>
            </a:p>
            <a:p>
              <a:pPr lvl="0"/>
              <a:r>
                <a:rPr lang="th-TH" spc="-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31.1 ต้องตอบให้ครบทุกข้อในวงเล็บ ตั้งแต่(1 – 3)</a:t>
              </a:r>
              <a:endParaRPr lang="en-US" spc="-1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/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หากเลือกข้อ </a:t>
              </a:r>
            </a:p>
            <a:p>
              <a:pPr lvl="0"/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31.2 ให้เลือกตอบเพียง 1 กรณี </a:t>
              </a:r>
            </a:p>
            <a:p>
              <a:pPr lvl="0"/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1) มีบิดามารดา ลูกหลานและญาติ หรือ 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2) ไม่มีบิดามารดาฯ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293302" y="146471"/>
              <a:ext cx="1124026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th-TH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หน้า 29  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11746" y="4653136"/>
              <a:ext cx="8604734" cy="170816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th-TH" sz="1200" b="1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นิยาม</a:t>
              </a:r>
            </a:p>
            <a:p>
              <a:r>
                <a:rPr lang="th-TH" sz="1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ลักษณะของครอบครัวอบอุ่น</a:t>
              </a:r>
              <a:r>
                <a:rPr lang="th-TH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หมายถึง 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1200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กรณีมีสมาชิก </a:t>
              </a:r>
              <a:r>
                <a:rPr lang="en-US" sz="1200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 </a:t>
              </a:r>
              <a:r>
                <a:rPr lang="th-TH" sz="1200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คนขึ้นไป อยู่ในครัวเรือนเดียวกัน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th-TH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สมาชิกในครอบครัว มีเวลาอยู่พร้อมหน้าและได้ทำกิจกรรมร่วมกันอย่างน้อยสัปดาห์ละ </a:t>
              </a:r>
              <a:r>
                <a: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 </a:t>
              </a:r>
              <a:r>
                <a:rPr lang="th-TH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ครั้ง หรือ อย่างน้อยเดือนละ </a:t>
              </a:r>
              <a:r>
                <a: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4 </a:t>
              </a:r>
              <a:r>
                <a:rPr lang="th-TH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ครั้ง</a:t>
              </a:r>
              <a:endParaRPr lang="en-US" sz="11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th-TH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สมาชิกในครอบครัว มีความเคารพนับถือกัน และไม่มีการทะเลาะเบาะแว้งรุนแรง</a:t>
              </a:r>
              <a:endParaRPr lang="en-US" sz="11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th-TH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สมาชิกในครอบครัว เมื่อมีปัญหาจะปรึกษาหารือและช่วยเหลือซึ่งกันและกัน</a:t>
              </a:r>
              <a:endParaRPr lang="en-US" sz="11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1200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กรณีอยู่คนเดียว 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th-TH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หากมีบิดามารดาและญาติพี่น้อง ต้องมีการเดินทางกลับไปเยี่ยมเยือนบิดามารดาและญาติพี่น้อง อย่างน้อยปีละ </a:t>
              </a:r>
              <a:r>
                <a:rPr lang="en-US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 </a:t>
              </a:r>
              <a:r>
                <a:rPr lang="th-TH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ครั้ง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th-TH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ในกรณีที่ไม่มี บิดามารดาหรือญาติพี่น้อง แต่ถ้าสามารถดำรงชีวิตได้อย่างมีความสุขก็ถือว่าเป็นครอบครัวอบอุ่น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3074" name="Picture 2" descr="D:\IT_center_CDD\ICONs\Home\png\family-of-four-in-front-of-their-home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673" y="77541"/>
              <a:ext cx="1050281" cy="105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811746" y="1115452"/>
              <a:ext cx="860558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th-TH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ข้อ 31  ครอบครัวมีความอบอุ่น</a:t>
              </a:r>
              <a:endParaRPr lang="en-U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8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723900" y="723900"/>
            <a:ext cx="11214100" cy="2954655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โปรดทราบ...อย่าลืม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30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ลงชื่อหัวหน้าครัวเรือน/ผู้ให้ข้อมูล ....ด้วยตัวบรรจงอ่านง่าย พร้อมลงวันที่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ลงชื่อผู้จัดเก็บตรงตามคำสั่งฯ ผู้ตรวจสอบข้อมูล/ตรวจทาน ต้องเป็นหัวหน้าทีมจัดเก็บหมู่บ้าน ที่แต่งตั้งตามคำสั่ง 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31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สรุปผลการจัดเก็บข้อมูล สำหรับข้อ22 </a:t>
            </a: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รายได้ให้ใส่เป็นตัวเลขที่หารเฉลี่ยแล้ว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32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ลงลายมือชื่อผู้จัดเก็บและผู้ให้ข้อมูลและฉีกให้ครัวเรือนไว้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42 อย่าลืมใส่เครื่องหมาย / ในช่องระดับความสุขของครัวเรือน</a:t>
            </a:r>
            <a:r>
              <a:rPr lang="en-US" dirty="0"/>
              <a:t> </a:t>
            </a:r>
          </a:p>
          <a:p>
            <a:endParaRPr lang="th-TH" dirty="0" err="1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1909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7B305A-56EF-4004-9312-44F0060E1094}"/>
              </a:ext>
            </a:extLst>
          </p:cNvPr>
          <p:cNvSpPr txBox="1"/>
          <p:nvPr/>
        </p:nvSpPr>
        <p:spPr>
          <a:xfrm>
            <a:off x="2927648" y="995103"/>
            <a:ext cx="4424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 latinLnBrk="0"/>
            <a:r>
              <a:rPr lang="th-TH" altLang="ko-KR" sz="2400" b="1" dirty="0"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จัดเก็บข้อมูล จำนวน </a:t>
            </a:r>
            <a:r>
              <a:rPr lang="en-US" altLang="ko-KR" sz="2400" b="1" dirty="0" smtClean="0"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112,532 </a:t>
            </a:r>
            <a:r>
              <a:rPr lang="th-TH" altLang="ko-KR" sz="2400" b="1" dirty="0"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ครัวเรือน</a:t>
            </a:r>
            <a:endParaRPr lang="ko-KR" alt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CE58AC2-5EF9-4384-A6F7-178F78C86E06}"/>
              </a:ext>
            </a:extLst>
          </p:cNvPr>
          <p:cNvSpPr txBox="1"/>
          <p:nvPr/>
        </p:nvSpPr>
        <p:spPr>
          <a:xfrm>
            <a:off x="1673792" y="2276873"/>
            <a:ext cx="118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 latinLnBrk="0"/>
            <a:r>
              <a:rPr lang="th-TH" altLang="ko-KR" sz="2400" b="1" dirty="0"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พื้นที่</a:t>
            </a:r>
            <a:endParaRPr lang="ko-KR" alt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A9DF3AE-9E31-47BC-9ED3-A3C606A0C41E}"/>
              </a:ext>
            </a:extLst>
          </p:cNvPr>
          <p:cNvSpPr txBox="1"/>
          <p:nvPr/>
        </p:nvSpPr>
        <p:spPr>
          <a:xfrm>
            <a:off x="2927648" y="2996953"/>
            <a:ext cx="439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 latinLnBrk="0"/>
            <a:r>
              <a:rPr lang="th-TH" altLang="ko-KR" sz="2400" b="1" dirty="0"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ธันวาคม </a:t>
            </a:r>
            <a:r>
              <a:rPr lang="en-US" altLang="ko-KR" sz="2400" b="1" dirty="0"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2561 – </a:t>
            </a:r>
            <a:r>
              <a:rPr lang="th-TH" altLang="ko-KR" sz="2400" b="1" dirty="0"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กุมภาพันธ์ </a:t>
            </a:r>
            <a:r>
              <a:rPr lang="en-US" altLang="ko-KR" sz="2400" b="1" dirty="0"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2562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5BEAD15-851D-4DE9-B1BF-FCBF6D8B2D9C}"/>
              </a:ext>
            </a:extLst>
          </p:cNvPr>
          <p:cNvSpPr txBox="1"/>
          <p:nvPr/>
        </p:nvSpPr>
        <p:spPr>
          <a:xfrm>
            <a:off x="1559496" y="3501009"/>
            <a:ext cx="276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 latinLnBrk="0"/>
            <a:r>
              <a:rPr lang="th-TH" altLang="ko-KR" sz="2400" b="1" dirty="0"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ระยะเวลาการจัดเก็บ</a:t>
            </a:r>
            <a:r>
              <a:rPr lang="en-US" altLang="ko-KR" sz="2400" b="1" dirty="0"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-</a:t>
            </a:r>
            <a:r>
              <a:rPr lang="th-TH" altLang="ko-KR" sz="2400" b="1" dirty="0"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บันทึก</a:t>
            </a:r>
            <a:endParaRPr lang="ko-KR" alt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1" y="19400"/>
            <a:ext cx="8028384" cy="817313"/>
          </a:xfrm>
        </p:spPr>
        <p:txBody>
          <a:bodyPr>
            <a:noAutofit/>
          </a:bodyPr>
          <a:lstStyle/>
          <a:p>
            <a:pPr algn="l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แนวทางการบริหาร</a:t>
            </a:r>
            <a:r>
              <a:rPr lang="th-TH" sz="4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เก็บข้อมูลฯ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49" name="Picture Placeholder 204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8" b="28748"/>
          <a:stretch>
            <a:fillRect/>
          </a:stretch>
        </p:blipFill>
        <p:spPr/>
      </p:pic>
      <p:pic>
        <p:nvPicPr>
          <p:cNvPr id="2055" name="Picture Placeholder 2054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1" b="28711"/>
          <a:stretch>
            <a:fillRect/>
          </a:stretch>
        </p:blipFill>
        <p:spPr/>
      </p:pic>
      <p:pic>
        <p:nvPicPr>
          <p:cNvPr id="29" name="Picture 2" descr="C:\Users\Asus\Desktop\30-10-2561 19-39-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sus\Desktop\2-1-1024x970-369x35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37" y="2806083"/>
            <a:ext cx="765141" cy="72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s\Desktop\map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552" y="1641434"/>
            <a:ext cx="736189" cy="7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67B305A-56EF-4004-9312-44F0060E1094}"/>
              </a:ext>
            </a:extLst>
          </p:cNvPr>
          <p:cNvSpPr txBox="1"/>
          <p:nvPr/>
        </p:nvSpPr>
        <p:spPr>
          <a:xfrm>
            <a:off x="2927649" y="1988841"/>
            <a:ext cx="4533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 latinLnBrk="0"/>
            <a:r>
              <a:rPr lang="th-TH" altLang="ko-KR" sz="2400" b="1" dirty="0"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เก็บทุกครัวเรือนที่มีผู้อาศัยอยู่จริงในหมู่บ้าน</a:t>
            </a:r>
            <a:r>
              <a:rPr lang="en-US" altLang="ko-KR" sz="2400" b="1" dirty="0"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/</a:t>
            </a:r>
            <a:r>
              <a:rPr lang="th-TH" altLang="ko-KR" sz="2400" b="1" dirty="0"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ชุมชน</a:t>
            </a:r>
          </a:p>
          <a:p>
            <a:pPr defTabSz="914286" latinLnBrk="0"/>
            <a:r>
              <a:rPr lang="th-TH" altLang="ko-KR" sz="2400" b="1" dirty="0"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ทั้งเขตเมืองและเขตชนบท</a:t>
            </a:r>
            <a:endParaRPr lang="ko-KR" alt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CE58AC2-5EF9-4384-A6F7-178F78C86E06}"/>
              </a:ext>
            </a:extLst>
          </p:cNvPr>
          <p:cNvSpPr txBox="1"/>
          <p:nvPr/>
        </p:nvSpPr>
        <p:spPr>
          <a:xfrm>
            <a:off x="1728844" y="1196753"/>
            <a:ext cx="1198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 latinLnBrk="0"/>
            <a:r>
              <a:rPr lang="th-TH" altLang="ko-KR" sz="2400" b="1" dirty="0"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เป้าหมาย</a:t>
            </a:r>
            <a:endParaRPr lang="ko-KR" alt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4" name="Picture 6" descr="C:\Users\Asus\Desktop\goal-icon-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65" y="718492"/>
            <a:ext cx="645943" cy="64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67B305A-56EF-4004-9312-44F0060E1094}"/>
              </a:ext>
            </a:extLst>
          </p:cNvPr>
          <p:cNvSpPr txBox="1"/>
          <p:nvPr/>
        </p:nvSpPr>
        <p:spPr>
          <a:xfrm>
            <a:off x="7140624" y="4119464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 latinLnBrk="0"/>
            <a:r>
              <a:rPr lang="th-TH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จัดเก็บข้อมูล จำนวน </a:t>
            </a:r>
            <a:r>
              <a:rPr lang="en-US" altLang="ko-KR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850 </a:t>
            </a:r>
            <a:r>
              <a:rPr lang="th-TH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หมู่บ้าน</a:t>
            </a:r>
            <a:endParaRPr lang="ko-KR" alt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CE58AC2-5EF9-4384-A6F7-178F78C86E06}"/>
              </a:ext>
            </a:extLst>
          </p:cNvPr>
          <p:cNvSpPr txBox="1"/>
          <p:nvPr/>
        </p:nvSpPr>
        <p:spPr>
          <a:xfrm>
            <a:off x="6034818" y="5424799"/>
            <a:ext cx="923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 latinLnBrk="0"/>
            <a:r>
              <a:rPr lang="th-TH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พื้นที่</a:t>
            </a:r>
            <a:endParaRPr lang="ko-KR" alt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A9DF3AE-9E31-47BC-9ED3-A3C606A0C41E}"/>
              </a:ext>
            </a:extLst>
          </p:cNvPr>
          <p:cNvSpPr txBox="1"/>
          <p:nvPr/>
        </p:nvSpPr>
        <p:spPr>
          <a:xfrm>
            <a:off x="7266472" y="6063680"/>
            <a:ext cx="307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 latinLnBrk="0"/>
            <a:r>
              <a:rPr lang="th-TH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มกราคม </a:t>
            </a:r>
            <a:r>
              <a:rPr lang="en-US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– </a:t>
            </a:r>
            <a:r>
              <a:rPr lang="th-TH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มีนาคม </a:t>
            </a:r>
            <a:r>
              <a:rPr lang="en-US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2562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5BEAD15-851D-4DE9-B1BF-FCBF6D8B2D9C}"/>
              </a:ext>
            </a:extLst>
          </p:cNvPr>
          <p:cNvSpPr txBox="1"/>
          <p:nvPr/>
        </p:nvSpPr>
        <p:spPr>
          <a:xfrm>
            <a:off x="4511824" y="645333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 latinLnBrk="0"/>
            <a:r>
              <a:rPr lang="th-TH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ระยะเวลาการจัดเก็บ</a:t>
            </a:r>
            <a:r>
              <a:rPr lang="en-US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-</a:t>
            </a:r>
            <a:r>
              <a:rPr lang="th-TH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บันทึก</a:t>
            </a:r>
            <a:endParaRPr lang="ko-KR" alt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8" name="Picture 2" descr="C:\Users\Asus\Desktop\2-1-1024x970-369x35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04" y="5876632"/>
            <a:ext cx="765141" cy="72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sus\Desktop\map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819" y="4711983"/>
            <a:ext cx="736189" cy="7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67B305A-56EF-4004-9312-44F0060E1094}"/>
              </a:ext>
            </a:extLst>
          </p:cNvPr>
          <p:cNvSpPr txBox="1"/>
          <p:nvPr/>
        </p:nvSpPr>
        <p:spPr>
          <a:xfrm>
            <a:off x="7213703" y="5137552"/>
            <a:ext cx="307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 latinLnBrk="0"/>
            <a:r>
              <a:rPr lang="th-TH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ทุกหมู่บ้านในเขตชนบท</a:t>
            </a:r>
            <a:endParaRPr lang="ko-KR" alt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CE58AC2-5EF9-4384-A6F7-178F78C86E06}"/>
              </a:ext>
            </a:extLst>
          </p:cNvPr>
          <p:cNvSpPr txBox="1"/>
          <p:nvPr/>
        </p:nvSpPr>
        <p:spPr>
          <a:xfrm>
            <a:off x="5807968" y="4335488"/>
            <a:ext cx="1198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 latinLnBrk="0"/>
            <a:r>
              <a:rPr lang="th-TH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เป้าหมาย</a:t>
            </a:r>
            <a:endParaRPr lang="ko-KR" alt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2" name="Picture 6" descr="C:\Users\Asus\Desktop\goal-icon-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32" y="3789041"/>
            <a:ext cx="645943" cy="64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7954" y="1751910"/>
            <a:ext cx="894728" cy="15115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608168" y="108743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75 จังหวัด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63312" y="1095128"/>
            <a:ext cx="181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ประจวบคีรีขันธ์</a:t>
            </a:r>
          </a:p>
        </p:txBody>
      </p:sp>
    </p:spTree>
    <p:extLst>
      <p:ext uri="{BB962C8B-B14F-4D97-AF65-F5344CB8AC3E}">
        <p14:creationId xmlns:p14="http://schemas.microsoft.com/office/powerpoint/2010/main" val="13254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krapong\Desktop\แบบบ\แบบสอบถาม จปฐ  for web4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9972" r="6237" b="5697"/>
          <a:stretch/>
        </p:blipFill>
        <p:spPr bwMode="auto">
          <a:xfrm>
            <a:off x="1559496" y="260649"/>
            <a:ext cx="4782450" cy="646932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6023992" y="1340768"/>
            <a:ext cx="720080" cy="316835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60096" y="1635766"/>
            <a:ext cx="3456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ในปัจจุบันนี้ ครัวเรือนของท่านมีความสุขอยู่ในระดับใด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โปรดขีดเครื่องหมาย √ ลงในช่องระดับความสุข 1-10 เพียงเลขเดียว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ตามระดับความสุข ที่ตรงกับความรู้สึกของท่านมากที่สุด (ในปีที่จัดเก็บข้อมูล)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0057" y="764704"/>
            <a:ext cx="3894015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ระดับความสุขของคนในครัวเรือน</a:t>
            </a:r>
            <a:endParaRPr lang="en-US" sz="20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0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9A3007-782B-47B9-9EBB-76588C29671E}"/>
              </a:ext>
            </a:extLst>
          </p:cNvPr>
          <p:cNvSpPr txBox="1">
            <a:spLocks/>
          </p:cNvSpPr>
          <p:nvPr/>
        </p:nvSpPr>
        <p:spPr>
          <a:xfrm>
            <a:off x="542186" y="-1"/>
            <a:ext cx="11641228" cy="855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คำรับรองคุณภาพข้อมูล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graphicFrame>
        <p:nvGraphicFramePr>
          <p:cNvPr id="4" name="ไดอะแกรม 3">
            <a:extLst>
              <a:ext uri="{FF2B5EF4-FFF2-40B4-BE49-F238E27FC236}">
                <a16:creationId xmlns="" xmlns:a16="http://schemas.microsoft.com/office/drawing/2014/main" id="{44DAFB60-DD1D-4453-8653-5F26D7B5E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125797"/>
              </p:ext>
            </p:extLst>
          </p:nvPr>
        </p:nvGraphicFramePr>
        <p:xfrm>
          <a:off x="29464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8" descr="11">
            <a:extLst>
              <a:ext uri="{FF2B5EF4-FFF2-40B4-BE49-F238E27FC236}">
                <a16:creationId xmlns="" xmlns:a16="http://schemas.microsoft.com/office/drawing/2014/main" id="{A53FAA8E-0CB5-4822-9BD1-51B8967B6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6" y="3714220"/>
            <a:ext cx="2149872" cy="29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37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1504" y="1076496"/>
            <a:ext cx="972108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th-TH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รายงานความก้าวหน้าการจัดเก็บ</a:t>
            </a:r>
            <a:r>
              <a:rPr lang="th-TH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 </a:t>
            </a:r>
            <a:r>
              <a:rPr lang="th-TH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จปฐ</a:t>
            </a:r>
            <a:r>
              <a:rPr lang="th-TH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ทางเว็ปไซต์</a:t>
            </a:r>
            <a:r>
              <a:rPr lang="th-TH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BMN 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Online </a:t>
            </a:r>
            <a:r>
              <a:rPr lang="th-TH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ทุกวันศุกร์ </a:t>
            </a:r>
          </a:p>
          <a:p>
            <a:endParaRPr lang="th-TH" sz="4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cddata.cdd.go.th/datacenter/</a:t>
            </a: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bmnreport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endParaRPr lang="en-US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5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Table 80"/>
          <p:cNvGraphicFramePr>
            <a:graphicFrameLocks noGrp="1"/>
          </p:cNvGraphicFramePr>
          <p:nvPr>
            <p:extLst/>
          </p:nvPr>
        </p:nvGraphicFramePr>
        <p:xfrm>
          <a:off x="2463709" y="836712"/>
          <a:ext cx="1823864" cy="3384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79582"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กลุ่มสีเทา</a:t>
                      </a:r>
                      <a:endParaRPr lang="ko-KR" alt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4794"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กาฬสินธุ์      นครราชสีมา        เพชรบุรี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สมุทรสงคราม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ฉะเชิงเทรา     นครสวรรค์          ลำปาง   	     สงขลา 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ชัยนาท              บุรีรัมย์              ลำพูน	    สระแก้ว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ตรัง                    พังงา          เลย	 หนองคาย 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นครนายก          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พิจิตร               สตูล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/>
          </p:nvPr>
        </p:nvGraphicFramePr>
        <p:xfrm>
          <a:off x="4511824" y="836712"/>
          <a:ext cx="1823864" cy="337622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23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3346"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กลุ่มสีน้ำเงิน</a:t>
                      </a:r>
                      <a:endParaRPr lang="ko-KR" alt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9022"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กาญจนบุรี         จันทบุรีนครศรีธรรมราช   สุโขทัย นนทบุรี           นครปฐมพระนครศรีอยุธยา   ภูเก็ต  สุพรรณบุรี           ชัยภูมิ           บึงกาฬ      	   อุทัยธานี          เชียงราย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ประจวบคีรีขันธ์      พะเยา        มหาสารคาม  อุบลราชธานี       ปัตตานี  ระนอง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/>
          </p:nvPr>
        </p:nvGraphicFramePr>
        <p:xfrm>
          <a:off x="6559939" y="836712"/>
          <a:ext cx="1823864" cy="3384376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823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78174"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กลุ่มสีเขียว</a:t>
                      </a:r>
                      <a:endParaRPr lang="ko-KR" alt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6202"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ชุมพร            เพชรบูรณ์  ราชบุรี             อ่างทอง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เชียงใหม่	      ยโสธร ลพบุรี         อำนาจเจริญ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ตราด                  ยะลา          สระบุรี             อุดรธานี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ตาก                ร้อยเอ็ด        สุราษฎร์ธานี      อุตรดิตถ์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น่าน                  ระยอง สุรินทร์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>
            <p:extLst/>
          </p:nvPr>
        </p:nvGraphicFramePr>
        <p:xfrm>
          <a:off x="8608053" y="836713"/>
          <a:ext cx="1823864" cy="338896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23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1327"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กลุ่มสีแดง</a:t>
                      </a:r>
                      <a:endParaRPr lang="ko-KR" alt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1769"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กระบี่             นราธิวาส </a:t>
                      </a:r>
                    </a:p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แพร่         สุ</a:t>
                      </a:r>
                      <a:r>
                        <a:rPr lang="th-TH" sz="1800" b="1" dirty="0" err="1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มทร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ปราการ     กำแพงเพชร     ปทุมธานี   มุกดาหาร      สมุทรสาคร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ขอนแก่น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	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ปราจีนบุรี  แม่ฮ่องสอน        สิงห์บุรี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ชลบุรี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	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พัทลุง ศรีสะ</a:t>
                      </a:r>
                      <a:r>
                        <a:rPr lang="th-TH" sz="1800" b="1" dirty="0" err="1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เกษ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หนองบัวลำภู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นครพนม         พิษณุโลก สกลนคร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/>
          <a:stretch/>
        </p:blipFill>
        <p:spPr>
          <a:xfrm>
            <a:off x="3034145" y="-27384"/>
            <a:ext cx="7633855" cy="742857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1524001" y="-25643"/>
            <a:ext cx="8104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ปฏิทินอัป</a:t>
            </a: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โหลด ข้อมูล </a:t>
            </a:r>
            <a:r>
              <a:rPr lang="th-TH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จปฐ</a:t>
            </a: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 และข้อมูล </a:t>
            </a:r>
            <a:r>
              <a:rPr lang="th-TH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กชช</a:t>
            </a: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2ค ปี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anose="020B0500040200020003" pitchFamily="34" charset="-34"/>
              </a:rPr>
              <a:t>2562</a:t>
            </a:r>
            <a:endParaRPr lang="th-TH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3631601" y="4365368"/>
            <a:ext cx="6748342" cy="2161563"/>
            <a:chOff x="1550249" y="587335"/>
            <a:chExt cx="9470840" cy="3176844"/>
          </a:xfrm>
        </p:grpSpPr>
        <p:pic>
          <p:nvPicPr>
            <p:cNvPr id="9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756"/>
            <a:stretch/>
          </p:blipFill>
          <p:spPr bwMode="auto">
            <a:xfrm>
              <a:off x="3594049" y="587335"/>
              <a:ext cx="7245374" cy="2534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" name="กล่องข้อความ 3"/>
            <p:cNvSpPr txBox="1"/>
            <p:nvPr/>
          </p:nvSpPr>
          <p:spPr>
            <a:xfrm>
              <a:off x="4912945" y="2477597"/>
              <a:ext cx="1964267" cy="720349"/>
            </a:xfrm>
            <a:prstGeom prst="rect">
              <a:avLst/>
            </a:prstGeom>
            <a:noFill/>
            <a:ln w="47625" cmpd="sng">
              <a:solidFill>
                <a:srgbClr val="FF1919"/>
              </a:solidFill>
            </a:ln>
          </p:spPr>
          <p:txBody>
            <a:bodyPr wrap="square" rtlCol="0">
              <a:spAutoFit/>
            </a:bodyPr>
            <a:lstStyle/>
            <a:p>
              <a:endParaRPr lang="th-TH" sz="2585" dirty="0">
                <a:solidFill>
                  <a:prstClr val="black"/>
                </a:solidFill>
              </a:endParaRPr>
            </a:p>
          </p:txBody>
        </p:sp>
        <p:sp>
          <p:nvSpPr>
            <p:cNvPr id="96" name="กล่องข้อความ 5"/>
            <p:cNvSpPr txBox="1"/>
            <p:nvPr/>
          </p:nvSpPr>
          <p:spPr>
            <a:xfrm>
              <a:off x="1550249" y="3085671"/>
              <a:ext cx="9470840" cy="678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FF191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หน้าจอผู้บันทึกจะมีสถานะขึ้น “</a:t>
              </a:r>
              <a:r>
                <a:rPr lang="th-TH" sz="2400" b="1" dirty="0">
                  <a:solidFill>
                    <a:srgbClr val="3333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คุณอยู่ในกลุ่มสี </a:t>
              </a:r>
              <a:r>
                <a:rPr lang="th-TH" sz="2400" b="1" dirty="0">
                  <a:solidFill>
                    <a:srgbClr val="FF191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</a:t>
              </a:r>
              <a:r>
                <a:rPr lang="th-TH" sz="2400" b="1" dirty="0">
                  <a:solidFill>
                    <a:srgbClr val="33CC3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คุณสามารถอัพโหลดได้ในวันนี้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608168" y="6165305"/>
            <a:ext cx="72008" cy="230833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29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messageImage_1540907453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5" y="0"/>
            <a:ext cx="75963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143672" y="0"/>
            <a:ext cx="7524328" cy="1069514"/>
          </a:xfrm>
        </p:spPr>
        <p:txBody>
          <a:bodyPr/>
          <a:lstStyle/>
          <a:p>
            <a:r>
              <a:rPr lang="th-TH" sz="4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การใช้งานระบบ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1544" y="836712"/>
            <a:ext cx="100564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โปรแกรมการบันทึกฯ ปี </a:t>
            </a: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</a:t>
            </a:r>
            <a:r>
              <a:rPr lang="th-TH" sz="32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เวอร์ชั่น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ห้ามบันทึก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ข้อมูลใน</a:t>
            </a:r>
            <a:r>
              <a:rPr lang="th-TH" sz="32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เวอร์ชั่น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เก่า    แต่ผู้บันทึก ปี </a:t>
            </a: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2561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</a:t>
            </a:r>
            <a:r>
              <a:rPr lang="th-TH" sz="32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ซิงค์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ข้อมูลเก็บไว้ด้วย</a:t>
            </a:r>
            <a:r>
              <a:rPr lang="th-TH" sz="32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เวอร์ชั่น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เก่าได้)</a:t>
            </a:r>
            <a:endParaRPr lang="en-US" sz="32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แจ้งย้ายสิทธิ์ข้อมูลระหว่างผู้บันทึกได้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กรณีผู้บันทึก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เสียชีวิต</a:t>
            </a:r>
            <a:r>
              <a:rPr lang="th-TH" sz="32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ทุพพลภาพ</a:t>
            </a:r>
          </a:p>
          <a:p>
            <a:r>
              <a:rPr lang="th-TH" sz="32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บรรจุเป็น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บุคลากรของรัฐ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sz="32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ส่งหลักฐาน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กรณีที่เกิดขึ้นให้กรมฯ </a:t>
            </a:r>
            <a:endParaRPr lang="en-US" sz="32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กำหนดให้จังหวัด </a:t>
            </a:r>
            <a:r>
              <a:rPr lang="th-TH" sz="32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อัป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โหลดข้อมูลฯ จังหวัดละ </a:t>
            </a: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 ๆ ละ </a:t>
            </a: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 (ตามปฏิทิน)</a:t>
            </a:r>
          </a:p>
          <a:p>
            <a:pPr>
              <a:defRPr/>
            </a:pP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ปิดระบบฯ ทุกวันพุธ เพื่อทำการประมวลผลข้อมูลฯ (ตามปฏิทิน)</a:t>
            </a:r>
          </a:p>
          <a:p>
            <a:pPr>
              <a:defRPr/>
            </a:pP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ห้าม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บันทึกข้อมูลผ่านเว็บไซต์</a:t>
            </a: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ebmn.cdd.go.th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ผ่านโปรแกรมบนเครื่อง </a:t>
            </a: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PC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 สามารถแก้ไขข้อมูลผ่านเว็บไซต์ได้ </a:t>
            </a:r>
            <a:r>
              <a:rPr lang="th-TH" sz="32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แต่อัป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โหลดได้เฉพาะวันที่จังหวัดได้รับ</a:t>
            </a:r>
            <a:r>
              <a:rPr lang="th-TH" sz="32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สิทธิอัป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โหลด</a:t>
            </a:r>
          </a:p>
          <a:p>
            <a:pPr>
              <a:defRPr/>
            </a:pPr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ผู้ตรวจสอบข้อมูล สามารถยืนยันข้อมูลผ่านเว็บไซต์ได้วันพฤหัสบดีถึงวันอังคาร </a:t>
            </a:r>
            <a:endParaRPr lang="th-TH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38748" y="920271"/>
            <a:ext cx="8229600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zh-CN" sz="5400" b="1" dirty="0">
                <a:latin typeface="TH Niramit AS" pitchFamily="2" charset="-34"/>
                <a:cs typeface="TH Niramit AS" pitchFamily="2" charset="-34"/>
              </a:rPr>
              <a:t>การวิเคราะห์ข้อมูลชุมชนด้วยโปรแกรม</a:t>
            </a:r>
            <a:endParaRPr lang="en-US" altLang="zh-CN" sz="5400" b="1" dirty="0">
              <a:latin typeface="TH Niramit AS" pitchFamily="2" charset="-34"/>
              <a:cs typeface="TH Niramit AS" pitchFamily="2" charset="-34"/>
            </a:endParaRPr>
          </a:p>
          <a:p>
            <a:r>
              <a:rPr lang="en-US" altLang="zh-CN" sz="5400" b="1" dirty="0">
                <a:latin typeface="TH Niramit AS" pitchFamily="2" charset="-34"/>
                <a:cs typeface="TH Niramit AS" pitchFamily="2" charset="-34"/>
              </a:rPr>
              <a:t>Community Information Radar Analysis : CIA</a:t>
            </a:r>
            <a:endParaRPr lang="th-TH" altLang="zh-CN" sz="5400" b="1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6" name="Picture 2" descr="D:\Usres\seksan\AppData\Local\Temp\SNAGHTML3cfaa8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14" y="2379350"/>
            <a:ext cx="5333920" cy="3202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Usres\seksan\AppData\Local\Temp\SNAGHTML3fc96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11509"/>
            <a:ext cx="5388348" cy="1937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7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36513"/>
            <a:ext cx="9255126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4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" t="26719" r="14600" b="59835"/>
          <a:stretch/>
        </p:blipFill>
        <p:spPr bwMode="auto">
          <a:xfrm>
            <a:off x="838199" y="332656"/>
            <a:ext cx="10586393" cy="599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50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" t="41215" r="14600" b="45539"/>
          <a:stretch/>
        </p:blipFill>
        <p:spPr bwMode="auto">
          <a:xfrm>
            <a:off x="838199" y="116632"/>
            <a:ext cx="1087442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4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วัตถุ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75161"/>
              </p:ext>
            </p:extLst>
          </p:nvPr>
        </p:nvGraphicFramePr>
        <p:xfrm>
          <a:off x="2207568" y="260649"/>
          <a:ext cx="9793087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เอกสาร" r:id="rId3" imgW="6609809" imgH="4512950" progId="Word.Document.12">
                  <p:embed/>
                </p:oleObj>
              </mc:Choice>
              <mc:Fallback>
                <p:oleObj name="เอกสาร" r:id="rId3" imgW="6609809" imgH="45129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7568" y="260649"/>
                        <a:ext cx="9793087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0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" t="55163" r="14600" b="26883"/>
          <a:stretch/>
        </p:blipFill>
        <p:spPr bwMode="auto">
          <a:xfrm>
            <a:off x="762000" y="188641"/>
            <a:ext cx="10590584" cy="626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" t="73916" r="14600" b="16659"/>
          <a:stretch/>
        </p:blipFill>
        <p:spPr bwMode="auto">
          <a:xfrm>
            <a:off x="990600" y="332656"/>
            <a:ext cx="1065001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29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" t="84665" r="14600" b="102"/>
          <a:stretch/>
        </p:blipFill>
        <p:spPr bwMode="auto">
          <a:xfrm>
            <a:off x="762000" y="404664"/>
            <a:ext cx="10590584" cy="611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54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22592" r="45161" b="11015"/>
          <a:stretch/>
        </p:blipFill>
        <p:spPr bwMode="auto">
          <a:xfrm>
            <a:off x="695400" y="1354554"/>
            <a:ext cx="10945216" cy="5192478"/>
          </a:xfrm>
          <a:prstGeom prst="rect">
            <a:avLst/>
          </a:prstGeom>
          <a:noFill/>
          <a:ln w="34925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27748" y="0"/>
            <a:ext cx="468052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ส่วนที่ 1 ข้อมูลชุมชน</a:t>
            </a:r>
            <a:endParaRPr lang="zh-CN" altLang="en-US" sz="48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4" name="Rounded Rectangular Callout 1"/>
          <p:cNvSpPr/>
          <p:nvPr/>
        </p:nvSpPr>
        <p:spPr>
          <a:xfrm>
            <a:off x="1752600" y="820396"/>
            <a:ext cx="1524000" cy="559558"/>
          </a:xfrm>
          <a:prstGeom prst="wedgeRoundRectCallout">
            <a:avLst>
              <a:gd name="adj1" fmla="val 94689"/>
              <a:gd name="adj2" fmla="val 186891"/>
              <a:gd name="adj3" fmla="val 16667"/>
            </a:avLst>
          </a:prstGeom>
          <a:solidFill>
            <a:srgbClr val="FF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 err="1" smtClean="0">
                <a:latin typeface="TH Niramit AS" pitchFamily="2" charset="-34"/>
                <a:cs typeface="TH Niramit AS" pitchFamily="2" charset="-34"/>
              </a:rPr>
              <a:t>จปฐ</a:t>
            </a:r>
            <a:r>
              <a:rPr lang="th-TH" sz="3000" b="1" dirty="0" smtClean="0">
                <a:latin typeface="TH Niramit AS" pitchFamily="2" charset="-34"/>
                <a:cs typeface="TH Niramit AS" pitchFamily="2" charset="-34"/>
              </a:rPr>
              <a:t>.</a:t>
            </a:r>
            <a:endParaRPr lang="th-TH" sz="30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871864" y="770165"/>
            <a:ext cx="1524000" cy="559558"/>
          </a:xfrm>
          <a:prstGeom prst="wedgeRoundRectCallout">
            <a:avLst>
              <a:gd name="adj1" fmla="val 82519"/>
              <a:gd name="adj2" fmla="val 210761"/>
              <a:gd name="adj3" fmla="val 16667"/>
            </a:avLst>
          </a:prstGeom>
          <a:solidFill>
            <a:srgbClr val="9933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 err="1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กชช</a:t>
            </a:r>
            <a:r>
              <a:rPr lang="th-TH" sz="3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 2ค.</a:t>
            </a:r>
            <a:endParaRPr lang="th-TH" sz="3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8112224" y="698500"/>
            <a:ext cx="1524000" cy="559558"/>
          </a:xfrm>
          <a:prstGeom prst="wedgeRoundRectCallout">
            <a:avLst>
              <a:gd name="adj1" fmla="val 79582"/>
              <a:gd name="adj2" fmla="val 205164"/>
              <a:gd name="adj3" fmla="val 16667"/>
            </a:avLst>
          </a:prstGeom>
          <a:solidFill>
            <a:srgbClr val="FF9966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ข้อมูลอื่นๆ</a:t>
            </a:r>
            <a:endParaRPr lang="th-TH" sz="30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964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760" y="260648"/>
            <a:ext cx="4351040" cy="81034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ส่วนที่ 2 </a:t>
            </a:r>
            <a:r>
              <a:rPr lang="en-US" altLang="zh-CN" sz="4800" b="1" dirty="0" smtClean="0">
                <a:latin typeface="TH Niramit AS" pitchFamily="2" charset="-34"/>
                <a:cs typeface="TH Niramit AS" pitchFamily="2" charset="-34"/>
              </a:rPr>
              <a:t>Radar Diagram</a:t>
            </a:r>
            <a:endParaRPr lang="zh-CN" altLang="en-US" sz="4800" b="1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908721"/>
            <a:ext cx="1015312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10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51584" y="0"/>
            <a:ext cx="8229600" cy="62068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     ส่วนที่ </a:t>
            </a:r>
            <a:r>
              <a:rPr lang="en-US" altLang="zh-CN" sz="4800" b="1" dirty="0" smtClean="0">
                <a:latin typeface="TH Niramit AS" pitchFamily="2" charset="-34"/>
                <a:cs typeface="TH Niramit AS" pitchFamily="2" charset="-34"/>
              </a:rPr>
              <a:t>Community</a:t>
            </a:r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altLang="zh-CN" sz="4800" b="1" dirty="0" smtClean="0">
                <a:latin typeface="TH Niramit AS" pitchFamily="2" charset="-34"/>
                <a:cs typeface="TH Niramit AS" pitchFamily="2" charset="-34"/>
              </a:rPr>
              <a:t>Radar Analysis</a:t>
            </a:r>
            <a:endParaRPr lang="zh-CN" altLang="en-US" sz="4800" b="1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2"/>
          <a:stretch>
            <a:fillRect/>
          </a:stretch>
        </p:blipFill>
        <p:spPr bwMode="auto">
          <a:xfrm>
            <a:off x="1401763" y="908720"/>
            <a:ext cx="959078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10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08" y="34286"/>
            <a:ext cx="11953147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4744"/>
            <a:ext cx="7239000" cy="54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34"/>
          <p:cNvGrpSpPr/>
          <p:nvPr/>
        </p:nvGrpSpPr>
        <p:grpSpPr>
          <a:xfrm rot="5400000">
            <a:off x="-1412784" y="1474960"/>
            <a:ext cx="4230920" cy="1405352"/>
            <a:chOff x="181826" y="4154720"/>
            <a:chExt cx="8595491" cy="2141325"/>
          </a:xfrm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4115679" y="5418269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5320591" y="5418269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1720097" y="4780099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1267677" y="5418269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181826" y="4780099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2815508" y="5418269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6292159" y="5418269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6796939" y="4780099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7897105" y="5418269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1181958" y="4154720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2753596" y="4154720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6182618" y="4154720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7825655" y="4154720"/>
              <a:ext cx="880212" cy="877776"/>
            </a:xfrm>
            <a:custGeom>
              <a:avLst/>
              <a:gdLst/>
              <a:ahLst/>
              <a:cxnLst>
                <a:cxn ang="0">
                  <a:pos x="10427" y="0"/>
                </a:cxn>
                <a:cxn ang="0">
                  <a:pos x="1811" y="0"/>
                </a:cxn>
                <a:cxn ang="0">
                  <a:pos x="0" y="1806"/>
                </a:cxn>
                <a:cxn ang="0">
                  <a:pos x="0" y="10398"/>
                </a:cxn>
                <a:cxn ang="0">
                  <a:pos x="1811" y="12200"/>
                </a:cxn>
                <a:cxn ang="0">
                  <a:pos x="10427" y="12200"/>
                </a:cxn>
                <a:cxn ang="0">
                  <a:pos x="12234" y="10398"/>
                </a:cxn>
                <a:cxn ang="0">
                  <a:pos x="12234" y="1806"/>
                </a:cxn>
                <a:cxn ang="0">
                  <a:pos x="10427" y="0"/>
                </a:cxn>
                <a:cxn ang="0">
                  <a:pos x="11268" y="9985"/>
                </a:cxn>
                <a:cxn ang="0">
                  <a:pos x="10077" y="11172"/>
                </a:cxn>
                <a:cxn ang="0">
                  <a:pos x="2157" y="11172"/>
                </a:cxn>
                <a:cxn ang="0">
                  <a:pos x="966" y="9985"/>
                </a:cxn>
                <a:cxn ang="0">
                  <a:pos x="966" y="2151"/>
                </a:cxn>
                <a:cxn ang="0">
                  <a:pos x="2157" y="963"/>
                </a:cxn>
                <a:cxn ang="0">
                  <a:pos x="10077" y="963"/>
                </a:cxn>
                <a:cxn ang="0">
                  <a:pos x="11268" y="2151"/>
                </a:cxn>
                <a:cxn ang="0">
                  <a:pos x="11268" y="9985"/>
                </a:cxn>
              </a:cxnLst>
              <a:rect l="0" t="0" r="r" b="b"/>
              <a:pathLst>
                <a:path w="12234" h="12200">
                  <a:moveTo>
                    <a:pt x="10427" y="0"/>
                  </a:moveTo>
                  <a:cubicBezTo>
                    <a:pt x="1811" y="0"/>
                    <a:pt x="1811" y="0"/>
                    <a:pt x="1811" y="0"/>
                  </a:cubicBezTo>
                  <a:cubicBezTo>
                    <a:pt x="813" y="0"/>
                    <a:pt x="0" y="810"/>
                    <a:pt x="0" y="1806"/>
                  </a:cubicBezTo>
                  <a:cubicBezTo>
                    <a:pt x="0" y="10398"/>
                    <a:pt x="0" y="10398"/>
                    <a:pt x="0" y="10398"/>
                  </a:cubicBezTo>
                  <a:cubicBezTo>
                    <a:pt x="0" y="11393"/>
                    <a:pt x="813" y="12200"/>
                    <a:pt x="1811" y="12200"/>
                  </a:cubicBezTo>
                  <a:cubicBezTo>
                    <a:pt x="10427" y="12200"/>
                    <a:pt x="10427" y="12200"/>
                    <a:pt x="10427" y="12200"/>
                  </a:cubicBezTo>
                  <a:cubicBezTo>
                    <a:pt x="11425" y="12200"/>
                    <a:pt x="12234" y="11393"/>
                    <a:pt x="12234" y="10398"/>
                  </a:cubicBezTo>
                  <a:cubicBezTo>
                    <a:pt x="12234" y="1806"/>
                    <a:pt x="12234" y="1806"/>
                    <a:pt x="12234" y="1806"/>
                  </a:cubicBezTo>
                  <a:cubicBezTo>
                    <a:pt x="12234" y="810"/>
                    <a:pt x="11425" y="0"/>
                    <a:pt x="10427" y="0"/>
                  </a:cubicBezTo>
                  <a:close/>
                  <a:moveTo>
                    <a:pt x="11268" y="9985"/>
                  </a:moveTo>
                  <a:cubicBezTo>
                    <a:pt x="11268" y="10643"/>
                    <a:pt x="10737" y="11172"/>
                    <a:pt x="10077" y="11172"/>
                  </a:cubicBezTo>
                  <a:cubicBezTo>
                    <a:pt x="2157" y="11172"/>
                    <a:pt x="2157" y="11172"/>
                    <a:pt x="2157" y="11172"/>
                  </a:cubicBezTo>
                  <a:cubicBezTo>
                    <a:pt x="1501" y="11172"/>
                    <a:pt x="966" y="10643"/>
                    <a:pt x="966" y="9985"/>
                  </a:cubicBezTo>
                  <a:cubicBezTo>
                    <a:pt x="966" y="2151"/>
                    <a:pt x="966" y="2151"/>
                    <a:pt x="966" y="2151"/>
                  </a:cubicBezTo>
                  <a:cubicBezTo>
                    <a:pt x="966" y="1497"/>
                    <a:pt x="1501" y="963"/>
                    <a:pt x="2157" y="963"/>
                  </a:cubicBezTo>
                  <a:cubicBezTo>
                    <a:pt x="10077" y="963"/>
                    <a:pt x="10077" y="963"/>
                    <a:pt x="10077" y="963"/>
                  </a:cubicBezTo>
                  <a:cubicBezTo>
                    <a:pt x="10737" y="963"/>
                    <a:pt x="11268" y="1497"/>
                    <a:pt x="11268" y="2151"/>
                  </a:cubicBezTo>
                  <a:lnTo>
                    <a:pt x="11268" y="99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3" name="矩形 5"/>
          <p:cNvSpPr/>
          <p:nvPr/>
        </p:nvSpPr>
        <p:spPr>
          <a:xfrm>
            <a:off x="516811" y="118981"/>
            <a:ext cx="11253621" cy="7940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2700000" scaled="1"/>
            <a:tileRect/>
          </a:gradFill>
          <a:ln w="25400" algn="ctr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>
            <a:bevelT prst="relaxedInset"/>
          </a:sp3d>
        </p:spPr>
        <p:txBody>
          <a:bodyPr wrap="none" anchor="ctr"/>
          <a:lstStyle/>
          <a:p>
            <a:pPr algn="ctr" eaLnBrk="0" fontAlgn="ctr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2400" dirty="0">
              <a:solidFill>
                <a:schemeClr val="bg1"/>
              </a:solidFill>
              <a:latin typeface="TH SarabunPSK" panose="020B0500040200020003" pitchFamily="34" charset="-34"/>
              <a:ea typeface="微软雅黑" pitchFamily="34" charset="-122"/>
              <a:cs typeface="TH SarabunPSK" panose="020B0500040200020003" pitchFamily="34" charset="-34"/>
            </a:endParaRPr>
          </a:p>
        </p:txBody>
      </p:sp>
      <p:sp>
        <p:nvSpPr>
          <p:cNvPr id="34" name="Title 5"/>
          <p:cNvSpPr txBox="1">
            <a:spLocks/>
          </p:cNvSpPr>
          <p:nvPr/>
        </p:nvSpPr>
        <p:spPr bwMode="auto">
          <a:xfrm>
            <a:off x="820097" y="-46597"/>
            <a:ext cx="11089932" cy="112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ปรับ แผน</a:t>
            </a:r>
            <a:r>
              <a:rPr lang="th-TH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การการพัฒนาคุณภาพ</a:t>
            </a:r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ชีวิต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矩形 117"/>
          <p:cNvSpPr/>
          <p:nvPr/>
        </p:nvSpPr>
        <p:spPr>
          <a:xfrm flipV="1">
            <a:off x="394367" y="1452858"/>
            <a:ext cx="15745749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graphicFrame>
        <p:nvGraphicFramePr>
          <p:cNvPr id="36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972274"/>
              </p:ext>
            </p:extLst>
          </p:nvPr>
        </p:nvGraphicFramePr>
        <p:xfrm>
          <a:off x="2200627" y="1624398"/>
          <a:ext cx="4001506" cy="40937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25233"/>
                <a:gridCol w="1776273"/>
              </a:tblGrid>
              <a:tr h="6238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Outputs</a:t>
                      </a:r>
                      <a:endParaRPr lang="en-US" sz="2400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243840" marR="121920" anchor="ctr">
                    <a:lnL w="38100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92D050"/>
                        </a:gs>
                        <a:gs pos="53000">
                          <a:srgbClr val="538022"/>
                        </a:gs>
                        <a:gs pos="0">
                          <a:srgbClr val="2B4212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2536">
                <a:tc gridSpan="2"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2B4212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     กิจกรรม</a:t>
                      </a:r>
                      <a:r>
                        <a:rPr lang="en-US" sz="2400" b="1" dirty="0" smtClean="0">
                          <a:solidFill>
                            <a:srgbClr val="2B4212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       </a:t>
                      </a:r>
                      <a:r>
                        <a:rPr lang="th-TH" sz="2400" b="1" dirty="0" smtClean="0">
                          <a:solidFill>
                            <a:srgbClr val="2B4212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   ผู้มีส่วนร่วม</a:t>
                      </a:r>
                      <a:endParaRPr lang="en-US" sz="2400" b="1" dirty="0">
                        <a:solidFill>
                          <a:srgbClr val="2B4212"/>
                        </a:solidFill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243840" marR="121920" anchor="ctr">
                    <a:lnL w="38100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chemeClr val="bg1"/>
                        </a:gs>
                        <a:gs pos="52000">
                          <a:srgbClr val="E1F2CE"/>
                        </a:gs>
                        <a:gs pos="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rgbClr val="2B421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chemeClr val="bg1"/>
                        </a:gs>
                        <a:gs pos="52000">
                          <a:srgbClr val="E1F2CE"/>
                        </a:gs>
                        <a:gs pos="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977325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rgbClr val="2B4212"/>
                          </a:solidFill>
                          <a:latin typeface="Arial" pitchFamily="34" charset="0"/>
                          <a:cs typeface="Arial" pitchFamily="34" charset="0"/>
                        </a:rPr>
                        <a:t>การจัดเวิร์ค</a:t>
                      </a:r>
                      <a:r>
                        <a:rPr lang="th-TH" sz="1400" b="1" dirty="0" err="1" smtClean="0">
                          <a:solidFill>
                            <a:srgbClr val="2B4212"/>
                          </a:solidFill>
                          <a:latin typeface="Arial" pitchFamily="34" charset="0"/>
                          <a:cs typeface="Arial" pitchFamily="34" charset="0"/>
                        </a:rPr>
                        <a:t>ชอป</a:t>
                      </a:r>
                      <a:endParaRPr lang="th-TH" sz="1400" b="1" dirty="0" smtClean="0">
                        <a:solidFill>
                          <a:srgbClr val="2B421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th-TH" sz="1400" b="1" dirty="0" smtClean="0">
                          <a:solidFill>
                            <a:srgbClr val="2B4212"/>
                          </a:solidFill>
                          <a:latin typeface="Arial" pitchFamily="34" charset="0"/>
                          <a:cs typeface="Arial" pitchFamily="34" charset="0"/>
                        </a:rPr>
                        <a:t>การประชุม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2B4212"/>
                          </a:solidFill>
                          <a:latin typeface="Arial" pitchFamily="34" charset="0"/>
                          <a:cs typeface="Arial" pitchFamily="34" charset="0"/>
                        </a:rPr>
                        <a:t>การจัดส่ง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2B4212"/>
                          </a:solidFill>
                          <a:latin typeface="Arial" pitchFamily="34" charset="0"/>
                          <a:cs typeface="Arial" pitchFamily="34" charset="0"/>
                        </a:rPr>
                        <a:t>การพัฒนาผลิตภัณฑ์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2B4212"/>
                          </a:solidFill>
                          <a:latin typeface="Arial" pitchFamily="34" charset="0"/>
                          <a:cs typeface="Arial" pitchFamily="34" charset="0"/>
                        </a:rPr>
                        <a:t>การอบรม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2B4212"/>
                          </a:solidFill>
                          <a:latin typeface="Arial" pitchFamily="34" charset="0"/>
                          <a:cs typeface="Arial" pitchFamily="34" charset="0"/>
                        </a:rPr>
                        <a:t>การแนะแนว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2B4212"/>
                          </a:solidFill>
                          <a:latin typeface="Arial" pitchFamily="34" charset="0"/>
                          <a:cs typeface="Arial" pitchFamily="34" charset="0"/>
                        </a:rPr>
                        <a:t>การสื่อสาร</a:t>
                      </a:r>
                      <a:endParaRPr lang="en-US" sz="1400" b="1" dirty="0">
                        <a:solidFill>
                          <a:srgbClr val="2B421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3840" marR="121920">
                    <a:lnL w="38100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8EEC0"/>
                        </a:gs>
                        <a:gs pos="100000">
                          <a:srgbClr val="F0F9E7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ภาคี </a:t>
                      </a:r>
                    </a:p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ผู้มีส่วนได้ส่วนเสีย</a:t>
                      </a:r>
                    </a:p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ผู้รับบริการ</a:t>
                      </a:r>
                    </a:p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ผู้มีอำนาจตัดสินใจ</a:t>
                      </a:r>
                    </a:p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ลูกค้า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567284"/>
              </p:ext>
            </p:extLst>
          </p:nvPr>
        </p:nvGraphicFramePr>
        <p:xfrm>
          <a:off x="6326805" y="1615226"/>
          <a:ext cx="5683223" cy="409437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95661"/>
                <a:gridCol w="1825195"/>
                <a:gridCol w="1962367"/>
              </a:tblGrid>
              <a:tr h="62397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Out comes - Impact</a:t>
                      </a:r>
                      <a:endParaRPr lang="en-US" sz="2400" dirty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243840" marR="12192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0071B0"/>
                        </a:gs>
                        <a:gs pos="53000">
                          <a:srgbClr val="00609F"/>
                        </a:gs>
                        <a:gs pos="0">
                          <a:srgbClr val="00206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2613"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ระยะสั้น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           </a:t>
                      </a: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ระยะกลาง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          </a:t>
                      </a: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ระยะยาว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243840" marR="12192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rgbClr val="F5FCFF"/>
                        </a:gs>
                        <a:gs pos="76000">
                          <a:srgbClr val="F2FCFF"/>
                        </a:gs>
                        <a:gs pos="100000">
                          <a:schemeClr val="bg1"/>
                        </a:gs>
                        <a:gs pos="50000">
                          <a:srgbClr val="D1F3FF"/>
                        </a:gs>
                        <a:gs pos="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rgbClr val="F5FCFF"/>
                        </a:gs>
                        <a:gs pos="76000">
                          <a:srgbClr val="F2FCFF"/>
                        </a:gs>
                        <a:gs pos="100000">
                          <a:schemeClr val="bg1"/>
                        </a:gs>
                        <a:gs pos="50000">
                          <a:srgbClr val="D1F3FF"/>
                        </a:gs>
                        <a:gs pos="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rgbClr val="F5FCFF"/>
                        </a:gs>
                        <a:gs pos="76000">
                          <a:srgbClr val="F2FCFF"/>
                        </a:gs>
                        <a:gs pos="100000">
                          <a:schemeClr val="bg1"/>
                        </a:gs>
                        <a:gs pos="50000">
                          <a:srgbClr val="D1F3FF"/>
                        </a:gs>
                        <a:gs pos="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977789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เกิดการเรียนรู้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การตะหนักรู้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มีองค์ความรู้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มีทัศนคติที่ดี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เกิดทักษะ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การแสดงความคิดเห็น</a:t>
                      </a:r>
                    </a:p>
                    <a:p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แรงบันดาล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มีแรงกระตุ้น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3840" marR="12192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EEF4FF"/>
                        </a:gs>
                        <a:gs pos="0">
                          <a:srgbClr val="E1EB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เกิดเป็นลักษณะนิสัย</a:t>
                      </a:r>
                    </a:p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เกิดเป็นประเด็นการตัดสินใจ</a:t>
                      </a:r>
                    </a:p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ถูกทำให้เป็นระดับนโยบาย</a:t>
                      </a:r>
                    </a:p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เปลี่ยนแลงระดับสังคม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มีการเปลี่ยนแปลงระดับสังคม</a:t>
                      </a:r>
                    </a:p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เศรษฐกิจ</a:t>
                      </a:r>
                    </a:p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พลเมือง</a:t>
                      </a:r>
                    </a:p>
                    <a:p>
                      <a:pPr algn="l"/>
                      <a:r>
                        <a:rPr lang="th-TH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สิ่งแวดล้อม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271309"/>
              </p:ext>
            </p:extLst>
          </p:nvPr>
        </p:nvGraphicFramePr>
        <p:xfrm>
          <a:off x="132178" y="1628800"/>
          <a:ext cx="1939004" cy="408080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39004"/>
              </a:tblGrid>
              <a:tr h="10739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Inputs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IrisUPC" panose="020B0604020202020204" pitchFamily="34" charset="-34"/>
                          <a:cs typeface="IrisUPC" panose="020B0604020202020204" pitchFamily="34" charset="-34"/>
                        </a:rPr>
                        <a:t>ปัจจัยนำเข้า</a:t>
                      </a:r>
                      <a:endParaRPr lang="en-US" sz="2400" dirty="0" smtClean="0">
                        <a:latin typeface="IrisUPC" panose="020B0604020202020204" pitchFamily="34" charset="-34"/>
                        <a:cs typeface="IrisUPC" panose="020B0604020202020204" pitchFamily="34" charset="-34"/>
                      </a:endParaRPr>
                    </a:p>
                  </a:txBody>
                  <a:tcPr marL="243840" marR="12192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accent6"/>
                        </a:gs>
                        <a:gs pos="0">
                          <a:schemeClr val="accent6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006834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เจ้าหน้าที่</a:t>
                      </a:r>
                    </a:p>
                    <a:p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อาสาสมัคร</a:t>
                      </a:r>
                    </a:p>
                    <a:p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ระยะเวลา</a:t>
                      </a:r>
                    </a:p>
                    <a:p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งบประมาณ</a:t>
                      </a:r>
                    </a:p>
                    <a:p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งานวิจัย</a:t>
                      </a:r>
                    </a:p>
                    <a:p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วัสดุ</a:t>
                      </a:r>
                      <a:r>
                        <a:rPr lang="th-TH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อุปกรณ์</a:t>
                      </a:r>
                    </a:p>
                    <a:p>
                      <a:r>
                        <a:rPr lang="th-TH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เทคโนโลยี</a:t>
                      </a:r>
                    </a:p>
                    <a:p>
                      <a:r>
                        <a:rPr lang="th-TH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หน่วยงานภาคี</a:t>
                      </a:r>
                      <a:endParaRPr lang="th-TH" sz="1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3840" marR="121920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93954" y="903672"/>
            <a:ext cx="10486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Program Action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Round Same Side Corner Rectangle 50"/>
          <p:cNvSpPr/>
          <p:nvPr/>
        </p:nvSpPr>
        <p:spPr>
          <a:xfrm>
            <a:off x="370417" y="5900011"/>
            <a:ext cx="5312940" cy="367129"/>
          </a:xfrm>
          <a:prstGeom prst="round2Same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ข้อสมมุติฐาน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Round Same Side Corner Rectangle 50"/>
          <p:cNvSpPr/>
          <p:nvPr/>
        </p:nvSpPr>
        <p:spPr>
          <a:xfrm>
            <a:off x="6775066" y="5899723"/>
            <a:ext cx="5213735" cy="367130"/>
          </a:xfrm>
          <a:prstGeom prst="round2Same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ปัจจัยกระทบภายนอก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2" name="กลุ่ม 63"/>
          <p:cNvGrpSpPr/>
          <p:nvPr/>
        </p:nvGrpSpPr>
        <p:grpSpPr>
          <a:xfrm>
            <a:off x="611639" y="5762388"/>
            <a:ext cx="1077399" cy="338444"/>
            <a:chOff x="895465" y="5781266"/>
            <a:chExt cx="808049" cy="338444"/>
          </a:xfrm>
        </p:grpSpPr>
        <p:sp>
          <p:nvSpPr>
            <p:cNvPr id="43" name="ลูกศรขวา 64"/>
            <p:cNvSpPr/>
            <p:nvPr/>
          </p:nvSpPr>
          <p:spPr>
            <a:xfrm rot="5400000">
              <a:off x="1031131" y="5645600"/>
              <a:ext cx="207680" cy="47901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3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ลูกศรขวา 4"/>
            <p:cNvSpPr/>
            <p:nvPr/>
          </p:nvSpPr>
          <p:spPr>
            <a:xfrm rot="5400000">
              <a:off x="1270729" y="5686926"/>
              <a:ext cx="290753" cy="574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5" name="ลูกศรขวา 67"/>
          <p:cNvSpPr/>
          <p:nvPr/>
        </p:nvSpPr>
        <p:spPr>
          <a:xfrm rot="16200000">
            <a:off x="1362886" y="5386665"/>
            <a:ext cx="213591" cy="638681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3121013"/>
              <a:satOff val="-3893"/>
              <a:lumOff val="915"/>
              <a:alphaOff val="0"/>
            </a:schemeClr>
          </a:fillRef>
          <a:effectRef idx="3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6" name="กลุ่ม 69"/>
          <p:cNvGrpSpPr/>
          <p:nvPr/>
        </p:nvGrpSpPr>
        <p:grpSpPr>
          <a:xfrm>
            <a:off x="4811727" y="5818472"/>
            <a:ext cx="1077399" cy="355930"/>
            <a:chOff x="4250251" y="5818472"/>
            <a:chExt cx="808049" cy="355930"/>
          </a:xfrm>
        </p:grpSpPr>
        <p:sp>
          <p:nvSpPr>
            <p:cNvPr id="47" name="ลูกศรขวา 70"/>
            <p:cNvSpPr/>
            <p:nvPr/>
          </p:nvSpPr>
          <p:spPr>
            <a:xfrm rot="5400000">
              <a:off x="4380552" y="5688171"/>
              <a:ext cx="218410" cy="47901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3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ลูกศรขวา 4"/>
            <p:cNvSpPr/>
            <p:nvPr/>
          </p:nvSpPr>
          <p:spPr>
            <a:xfrm rot="5400000">
              <a:off x="4618004" y="5734107"/>
              <a:ext cx="305775" cy="574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9" name="กลุ่ม 72"/>
          <p:cNvGrpSpPr/>
          <p:nvPr/>
        </p:nvGrpSpPr>
        <p:grpSpPr>
          <a:xfrm>
            <a:off x="3832729" y="5459193"/>
            <a:ext cx="1077396" cy="361248"/>
            <a:chOff x="3516002" y="5459193"/>
            <a:chExt cx="808047" cy="361248"/>
          </a:xfrm>
        </p:grpSpPr>
        <p:sp>
          <p:nvSpPr>
            <p:cNvPr id="50" name="ลูกศรขวา 73"/>
            <p:cNvSpPr/>
            <p:nvPr/>
          </p:nvSpPr>
          <p:spPr>
            <a:xfrm rot="16200000">
              <a:off x="3973708" y="5470099"/>
              <a:ext cx="221672" cy="47901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3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ลูกศรขวา 4"/>
            <p:cNvSpPr/>
            <p:nvPr/>
          </p:nvSpPr>
          <p:spPr>
            <a:xfrm rot="16200000">
              <a:off x="3648239" y="5326956"/>
              <a:ext cx="310342" cy="574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2" name="กลุ่ม 75"/>
          <p:cNvGrpSpPr/>
          <p:nvPr/>
        </p:nvGrpSpPr>
        <p:grpSpPr>
          <a:xfrm>
            <a:off x="6885373" y="5454846"/>
            <a:ext cx="1077396" cy="348075"/>
            <a:chOff x="6610717" y="5459194"/>
            <a:chExt cx="808047" cy="348075"/>
          </a:xfrm>
        </p:grpSpPr>
        <p:sp>
          <p:nvSpPr>
            <p:cNvPr id="53" name="ลูกศรขวา 76"/>
            <p:cNvSpPr/>
            <p:nvPr/>
          </p:nvSpPr>
          <p:spPr>
            <a:xfrm rot="16200000">
              <a:off x="7072464" y="5460969"/>
              <a:ext cx="213589" cy="47901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3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ลูกศรขวา 4"/>
            <p:cNvSpPr/>
            <p:nvPr/>
          </p:nvSpPr>
          <p:spPr>
            <a:xfrm rot="16200000">
              <a:off x="6748612" y="5321299"/>
              <a:ext cx="299025" cy="574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5" name="ลูกศรขวา 79"/>
          <p:cNvSpPr/>
          <p:nvPr/>
        </p:nvSpPr>
        <p:spPr>
          <a:xfrm rot="5400000">
            <a:off x="6984474" y="5531825"/>
            <a:ext cx="240505" cy="638681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3121013"/>
              <a:satOff val="-3893"/>
              <a:lumOff val="915"/>
              <a:alphaOff val="0"/>
            </a:schemeClr>
          </a:fillRef>
          <a:effectRef idx="3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6" name="กลุ่ม 81"/>
          <p:cNvGrpSpPr/>
          <p:nvPr/>
        </p:nvGrpSpPr>
        <p:grpSpPr>
          <a:xfrm>
            <a:off x="11148480" y="5812258"/>
            <a:ext cx="1077397" cy="315870"/>
            <a:chOff x="10505696" y="5858536"/>
            <a:chExt cx="808048" cy="315870"/>
          </a:xfrm>
        </p:grpSpPr>
        <p:sp>
          <p:nvSpPr>
            <p:cNvPr id="57" name="ลูกศรขวา 82"/>
            <p:cNvSpPr/>
            <p:nvPr/>
          </p:nvSpPr>
          <p:spPr>
            <a:xfrm rot="5400000">
              <a:off x="10632391" y="5750082"/>
              <a:ext cx="225621" cy="47901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3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ลูกศรขวา 4"/>
            <p:cNvSpPr/>
            <p:nvPr/>
          </p:nvSpPr>
          <p:spPr>
            <a:xfrm rot="5400000">
              <a:off x="10868401" y="5729063"/>
              <a:ext cx="315870" cy="574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9" name="กลุ่ม 84"/>
          <p:cNvGrpSpPr/>
          <p:nvPr/>
        </p:nvGrpSpPr>
        <p:grpSpPr>
          <a:xfrm>
            <a:off x="10965247" y="5516060"/>
            <a:ext cx="1077396" cy="324037"/>
            <a:chOff x="9793455" y="5459196"/>
            <a:chExt cx="808047" cy="324037"/>
          </a:xfrm>
        </p:grpSpPr>
        <p:sp>
          <p:nvSpPr>
            <p:cNvPr id="60" name="ลูกศรขวา 85"/>
            <p:cNvSpPr/>
            <p:nvPr/>
          </p:nvSpPr>
          <p:spPr>
            <a:xfrm rot="16200000">
              <a:off x="10262577" y="5444308"/>
              <a:ext cx="198839" cy="47901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3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ลูกศรขวา 4"/>
            <p:cNvSpPr/>
            <p:nvPr/>
          </p:nvSpPr>
          <p:spPr>
            <a:xfrm rot="16200000">
              <a:off x="9941675" y="5310976"/>
              <a:ext cx="278375" cy="574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2" name="กลุ่ม 87"/>
          <p:cNvGrpSpPr/>
          <p:nvPr/>
        </p:nvGrpSpPr>
        <p:grpSpPr>
          <a:xfrm>
            <a:off x="0" y="6381328"/>
            <a:ext cx="12225877" cy="504056"/>
            <a:chOff x="0" y="6381328"/>
            <a:chExt cx="12192000" cy="504056"/>
          </a:xfrm>
        </p:grpSpPr>
        <p:sp>
          <p:nvSpPr>
            <p:cNvPr id="63" name="สี่เหลี่ยมผืนผ้ามุมมน 88"/>
            <p:cNvSpPr/>
            <p:nvPr/>
          </p:nvSpPr>
          <p:spPr>
            <a:xfrm>
              <a:off x="0" y="6381328"/>
              <a:ext cx="12192000" cy="46271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3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สี่เหลี่ยมผืนผ้ามุมมน 4"/>
            <p:cNvSpPr/>
            <p:nvPr/>
          </p:nvSpPr>
          <p:spPr>
            <a:xfrm>
              <a:off x="344820" y="6449779"/>
              <a:ext cx="11502360" cy="435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risUPC" panose="020B0604020202020204" pitchFamily="34" charset="-34"/>
                  <a:cs typeface="IrisUPC" panose="020B0604020202020204" pitchFamily="34" charset="-34"/>
                </a:rPr>
                <a:t>การประเมินผล</a:t>
              </a:r>
              <a:endPara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endParaRPr>
            </a:p>
          </p:txBody>
        </p:sp>
      </p:grpSp>
      <p:grpSp>
        <p:nvGrpSpPr>
          <p:cNvPr id="65" name="กลุ่ม 90"/>
          <p:cNvGrpSpPr/>
          <p:nvPr/>
        </p:nvGrpSpPr>
        <p:grpSpPr>
          <a:xfrm rot="5400000">
            <a:off x="2371652" y="953957"/>
            <a:ext cx="642470" cy="1733940"/>
            <a:chOff x="3516002" y="5459193"/>
            <a:chExt cx="642470" cy="535913"/>
          </a:xfrm>
        </p:grpSpPr>
        <p:sp>
          <p:nvSpPr>
            <p:cNvPr id="66" name="ลูกศรขวา 91"/>
            <p:cNvSpPr/>
            <p:nvPr/>
          </p:nvSpPr>
          <p:spPr>
            <a:xfrm rot="16200000">
              <a:off x="3815929" y="5652562"/>
              <a:ext cx="206076" cy="47901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3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ลูกศรขวา 4"/>
            <p:cNvSpPr/>
            <p:nvPr/>
          </p:nvSpPr>
          <p:spPr>
            <a:xfrm rot="16200000">
              <a:off x="3648239" y="5326956"/>
              <a:ext cx="310342" cy="574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8" name="กลุ่ม 93"/>
          <p:cNvGrpSpPr/>
          <p:nvPr/>
        </p:nvGrpSpPr>
        <p:grpSpPr>
          <a:xfrm rot="5400000">
            <a:off x="6106033" y="1108836"/>
            <a:ext cx="808047" cy="1168811"/>
            <a:chOff x="3516002" y="5459193"/>
            <a:chExt cx="808047" cy="361247"/>
          </a:xfrm>
        </p:grpSpPr>
        <p:sp>
          <p:nvSpPr>
            <p:cNvPr id="69" name="ลูกศรขวา 94"/>
            <p:cNvSpPr/>
            <p:nvPr/>
          </p:nvSpPr>
          <p:spPr>
            <a:xfrm rot="16200000">
              <a:off x="3981506" y="5477896"/>
              <a:ext cx="206076" cy="47901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3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ลูกศรขวา 4"/>
            <p:cNvSpPr/>
            <p:nvPr/>
          </p:nvSpPr>
          <p:spPr>
            <a:xfrm rot="16200000">
              <a:off x="3648239" y="5326956"/>
              <a:ext cx="310342" cy="574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71" name="ลูกศรโค้งซ้าย 96"/>
          <p:cNvSpPr/>
          <p:nvPr/>
        </p:nvSpPr>
        <p:spPr>
          <a:xfrm>
            <a:off x="11770745" y="2019796"/>
            <a:ext cx="715305" cy="648695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88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12800" y="1143000"/>
            <a:ext cx="10566400" cy="5486400"/>
            <a:chOff x="1468910" y="838200"/>
            <a:chExt cx="5478937" cy="4772024"/>
          </a:xfrm>
        </p:grpSpPr>
        <p:pic>
          <p:nvPicPr>
            <p:cNvPr id="15362" name="Picture 2" descr="D:\Usres\seksan\AppData\Local\Temp\SNAGHTML8ba95b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3" t="5958" r="12237" b="26712"/>
            <a:stretch/>
          </p:blipFill>
          <p:spPr bwMode="auto">
            <a:xfrm>
              <a:off x="2577151" y="838200"/>
              <a:ext cx="4370696" cy="3302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6" name="Picture 6" descr="D:\Usres\seksan\AppData\Local\Temp\SNAGHTML8ddd8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82" t="34198" r="66233" b="43281"/>
            <a:stretch/>
          </p:blipFill>
          <p:spPr bwMode="auto">
            <a:xfrm>
              <a:off x="2577151" y="2819400"/>
              <a:ext cx="916675" cy="941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D:\Usres\seksan\AppData\Local\Temp\SNAGHTML8ddd8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03" t="34198" r="51674" b="30933"/>
            <a:stretch/>
          </p:blipFill>
          <p:spPr bwMode="auto">
            <a:xfrm>
              <a:off x="3519984" y="2561230"/>
              <a:ext cx="900752" cy="1458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D:\Usres\seksan\AppData\Local\Temp\SNAGHTML8ddd8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1442" r="37853" b="45058"/>
            <a:stretch/>
          </p:blipFill>
          <p:spPr bwMode="auto">
            <a:xfrm>
              <a:off x="4495800" y="2879679"/>
              <a:ext cx="738118" cy="982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D:\Usres\seksan\AppData\Local\Temp\SNAGHTML8ddd8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99" t="31442" r="20681" b="42501"/>
            <a:stretch/>
          </p:blipFill>
          <p:spPr bwMode="auto">
            <a:xfrm>
              <a:off x="5233918" y="2745475"/>
              <a:ext cx="1009934" cy="108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910" y="872126"/>
              <a:ext cx="1104900" cy="4259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9" name="Picture 9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" r="81990" b="41901"/>
            <a:stretch/>
          </p:blipFill>
          <p:spPr bwMode="auto">
            <a:xfrm>
              <a:off x="2624776" y="4157592"/>
              <a:ext cx="731365" cy="973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8" t="24576" r="59146" b="2128"/>
            <a:stretch/>
          </p:blipFill>
          <p:spPr bwMode="auto">
            <a:xfrm>
              <a:off x="3499016" y="4121908"/>
              <a:ext cx="942975" cy="122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62" t="24576" r="39750" b="11219"/>
            <a:stretch/>
          </p:blipFill>
          <p:spPr bwMode="auto">
            <a:xfrm>
              <a:off x="4486275" y="4150483"/>
              <a:ext cx="790575" cy="1076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27" r="19711" b="11219"/>
            <a:stretch/>
          </p:blipFill>
          <p:spPr bwMode="auto">
            <a:xfrm>
              <a:off x="5350794" y="4121908"/>
              <a:ext cx="776181" cy="1488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3356141" y="4581525"/>
              <a:ext cx="16384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423403" y="4552950"/>
              <a:ext cx="10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404353" y="3314700"/>
              <a:ext cx="10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264100" y="4562475"/>
              <a:ext cx="10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867400" y="3556380"/>
              <a:ext cx="335059" cy="60121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6071" y="228600"/>
            <a:ext cx="109728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การจัดทำแผนงาน/โครงการแบบ</a:t>
            </a:r>
            <a:r>
              <a:rPr lang="th-TH" altLang="zh-CN" sz="4800" b="1" dirty="0" err="1" smtClean="0">
                <a:latin typeface="TH Niramit AS" pitchFamily="2" charset="-34"/>
                <a:cs typeface="TH Niramit AS" pitchFamily="2" charset="-34"/>
              </a:rPr>
              <a:t>บูรณา</a:t>
            </a:r>
            <a:r>
              <a:rPr lang="th-TH" altLang="zh-CN" sz="4800" b="1" dirty="0" smtClean="0">
                <a:latin typeface="TH Niramit AS" pitchFamily="2" charset="-34"/>
                <a:cs typeface="TH Niramit AS" pitchFamily="2" charset="-34"/>
              </a:rPr>
              <a:t>การ</a:t>
            </a:r>
            <a:endParaRPr lang="zh-CN" altLang="en-US" sz="4800" b="1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153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21"/>
            <a:ext cx="12191999" cy="6858821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 flipV="1">
            <a:off x="5125629" y="1846694"/>
            <a:ext cx="24451" cy="4438214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549130" y="3743327"/>
            <a:ext cx="201075" cy="1697525"/>
          </a:xfrm>
          <a:custGeom>
            <a:avLst/>
            <a:gdLst>
              <a:gd name="T0" fmla="*/ 2147483647 w 127"/>
              <a:gd name="T1" fmla="*/ 0 h 1075"/>
              <a:gd name="T2" fmla="*/ 0 w 127"/>
              <a:gd name="T3" fmla="*/ 2147483647 h 1075"/>
              <a:gd name="T4" fmla="*/ 2147483647 w 127"/>
              <a:gd name="T5" fmla="*/ 0 h 1075"/>
              <a:gd name="T6" fmla="*/ 0 60000 65536"/>
              <a:gd name="T7" fmla="*/ 0 60000 65536"/>
              <a:gd name="T8" fmla="*/ 0 60000 65536"/>
              <a:gd name="T9" fmla="*/ 0 w 127"/>
              <a:gd name="T10" fmla="*/ 0 h 1075"/>
              <a:gd name="T11" fmla="*/ 127 w 127"/>
              <a:gd name="T12" fmla="*/ 1075 h 1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" h="1075">
                <a:moveTo>
                  <a:pt x="127" y="0"/>
                </a:moveTo>
                <a:lnTo>
                  <a:pt x="0" y="1075"/>
                </a:lnTo>
                <a:lnTo>
                  <a:pt x="1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562351" y="3468690"/>
            <a:ext cx="34289" cy="2395483"/>
          </a:xfrm>
          <a:custGeom>
            <a:avLst/>
            <a:gdLst>
              <a:gd name="T0" fmla="*/ 0 w 5"/>
              <a:gd name="T1" fmla="*/ 0 h 1517"/>
              <a:gd name="T2" fmla="*/ 2147483647 w 5"/>
              <a:gd name="T3" fmla="*/ 2147483647 h 1517"/>
              <a:gd name="T4" fmla="*/ 0 w 5"/>
              <a:gd name="T5" fmla="*/ 0 h 1517"/>
              <a:gd name="T6" fmla="*/ 0 60000 65536"/>
              <a:gd name="T7" fmla="*/ 0 60000 65536"/>
              <a:gd name="T8" fmla="*/ 0 60000 65536"/>
              <a:gd name="T9" fmla="*/ 0 w 5"/>
              <a:gd name="T10" fmla="*/ 0 h 1517"/>
              <a:gd name="T11" fmla="*/ 5 w 5"/>
              <a:gd name="T12" fmla="*/ 1517 h 15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1517">
                <a:moveTo>
                  <a:pt x="0" y="0"/>
                </a:moveTo>
                <a:lnTo>
                  <a:pt x="5" y="15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506518" y="548680"/>
            <a:ext cx="1301451" cy="1298014"/>
          </a:xfrm>
          <a:prstGeom prst="ellips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1800">
              <a:latin typeface="IrisUPC" pitchFamily="34" charset="-34"/>
              <a:cs typeface="IrisUPC" pitchFamily="34" charset="-34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655840" y="681344"/>
            <a:ext cx="858134" cy="947456"/>
            <a:chOff x="3517" y="885"/>
            <a:chExt cx="662" cy="732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517" y="885"/>
              <a:ext cx="662" cy="732"/>
            </a:xfrm>
            <a:custGeom>
              <a:avLst/>
              <a:gdLst>
                <a:gd name="T0" fmla="*/ 2282 w 369"/>
                <a:gd name="T1" fmla="*/ 2436 h 408"/>
                <a:gd name="T2" fmla="*/ 3823 w 369"/>
                <a:gd name="T3" fmla="*/ 1236 h 408"/>
                <a:gd name="T4" fmla="*/ 1905 w 369"/>
                <a:gd name="T5" fmla="*/ 0 h 408"/>
                <a:gd name="T6" fmla="*/ 0 w 369"/>
                <a:gd name="T7" fmla="*/ 1556 h 408"/>
                <a:gd name="T8" fmla="*/ 2894 w 369"/>
                <a:gd name="T9" fmla="*/ 4227 h 408"/>
                <a:gd name="T10" fmla="*/ 3708 w 369"/>
                <a:gd name="T11" fmla="*/ 3499 h 408"/>
                <a:gd name="T12" fmla="*/ 2282 w 369"/>
                <a:gd name="T13" fmla="*/ 2436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9"/>
                <a:gd name="T22" fmla="*/ 0 h 408"/>
                <a:gd name="T23" fmla="*/ 369 w 369"/>
                <a:gd name="T24" fmla="*/ 408 h 4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9" h="408">
                  <a:moveTo>
                    <a:pt x="220" y="235"/>
                  </a:moveTo>
                  <a:cubicBezTo>
                    <a:pt x="312" y="229"/>
                    <a:pt x="369" y="177"/>
                    <a:pt x="369" y="119"/>
                  </a:cubicBezTo>
                  <a:cubicBezTo>
                    <a:pt x="369" y="56"/>
                    <a:pt x="301" y="0"/>
                    <a:pt x="184" y="0"/>
                  </a:cubicBezTo>
                  <a:cubicBezTo>
                    <a:pt x="67" y="0"/>
                    <a:pt x="0" y="68"/>
                    <a:pt x="0" y="150"/>
                  </a:cubicBezTo>
                  <a:cubicBezTo>
                    <a:pt x="0" y="256"/>
                    <a:pt x="88" y="336"/>
                    <a:pt x="279" y="408"/>
                  </a:cubicBezTo>
                  <a:cubicBezTo>
                    <a:pt x="358" y="338"/>
                    <a:pt x="358" y="338"/>
                    <a:pt x="358" y="338"/>
                  </a:cubicBezTo>
                  <a:cubicBezTo>
                    <a:pt x="274" y="306"/>
                    <a:pt x="233" y="269"/>
                    <a:pt x="220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865" y="971"/>
              <a:ext cx="194" cy="216"/>
            </a:xfrm>
            <a:custGeom>
              <a:avLst/>
              <a:gdLst>
                <a:gd name="T0" fmla="*/ 458 w 108"/>
                <a:gd name="T1" fmla="*/ 538 h 120"/>
                <a:gd name="T2" fmla="*/ 0 w 108"/>
                <a:gd name="T3" fmla="*/ 891 h 120"/>
                <a:gd name="T4" fmla="*/ 562 w 108"/>
                <a:gd name="T5" fmla="*/ 1260 h 120"/>
                <a:gd name="T6" fmla="*/ 1123 w 108"/>
                <a:gd name="T7" fmla="*/ 801 h 120"/>
                <a:gd name="T8" fmla="*/ 271 w 108"/>
                <a:gd name="T9" fmla="*/ 0 h 120"/>
                <a:gd name="T10" fmla="*/ 29 w 108"/>
                <a:gd name="T11" fmla="*/ 220 h 120"/>
                <a:gd name="T12" fmla="*/ 458 w 108"/>
                <a:gd name="T13" fmla="*/ 538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120"/>
                <a:gd name="T23" fmla="*/ 108 w 108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120">
                  <a:moveTo>
                    <a:pt x="44" y="51"/>
                  </a:moveTo>
                  <a:cubicBezTo>
                    <a:pt x="17" y="53"/>
                    <a:pt x="0" y="68"/>
                    <a:pt x="0" y="85"/>
                  </a:cubicBezTo>
                  <a:cubicBezTo>
                    <a:pt x="0" y="103"/>
                    <a:pt x="20" y="120"/>
                    <a:pt x="54" y="120"/>
                  </a:cubicBezTo>
                  <a:cubicBezTo>
                    <a:pt x="89" y="120"/>
                    <a:pt x="108" y="100"/>
                    <a:pt x="108" y="76"/>
                  </a:cubicBezTo>
                  <a:cubicBezTo>
                    <a:pt x="108" y="45"/>
                    <a:pt x="82" y="21"/>
                    <a:pt x="26" y="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8" y="30"/>
                    <a:pt x="40" y="41"/>
                    <a:pt x="44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857615" y="2720016"/>
            <a:ext cx="693474" cy="694801"/>
            <a:chOff x="3202" y="1887"/>
            <a:chExt cx="554" cy="55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202" y="1887"/>
              <a:ext cx="554" cy="556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h-TH" altLang="th-TH" sz="1800">
                <a:latin typeface="IrisUPC" pitchFamily="34" charset="-34"/>
                <a:cs typeface="IrisUPC" pitchFamily="34" charset="-34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414" y="1973"/>
              <a:ext cx="132" cy="382"/>
            </a:xfrm>
            <a:custGeom>
              <a:avLst/>
              <a:gdLst>
                <a:gd name="T0" fmla="*/ 738 w 74"/>
                <a:gd name="T1" fmla="*/ 1914 h 213"/>
                <a:gd name="T2" fmla="*/ 681 w 74"/>
                <a:gd name="T3" fmla="*/ 1824 h 213"/>
                <a:gd name="T4" fmla="*/ 537 w 74"/>
                <a:gd name="T5" fmla="*/ 1679 h 213"/>
                <a:gd name="T6" fmla="*/ 442 w 74"/>
                <a:gd name="T7" fmla="*/ 1614 h 213"/>
                <a:gd name="T8" fmla="*/ 414 w 74"/>
                <a:gd name="T9" fmla="*/ 1627 h 213"/>
                <a:gd name="T10" fmla="*/ 414 w 74"/>
                <a:gd name="T11" fmla="*/ 1512 h 213"/>
                <a:gd name="T12" fmla="*/ 414 w 74"/>
                <a:gd name="T13" fmla="*/ 794 h 213"/>
                <a:gd name="T14" fmla="*/ 435 w 74"/>
                <a:gd name="T15" fmla="*/ 653 h 213"/>
                <a:gd name="T16" fmla="*/ 487 w 74"/>
                <a:gd name="T17" fmla="*/ 628 h 213"/>
                <a:gd name="T18" fmla="*/ 567 w 74"/>
                <a:gd name="T19" fmla="*/ 560 h 213"/>
                <a:gd name="T20" fmla="*/ 687 w 74"/>
                <a:gd name="T21" fmla="*/ 341 h 213"/>
                <a:gd name="T22" fmla="*/ 710 w 74"/>
                <a:gd name="T23" fmla="*/ 239 h 213"/>
                <a:gd name="T24" fmla="*/ 687 w 74"/>
                <a:gd name="T25" fmla="*/ 195 h 213"/>
                <a:gd name="T26" fmla="*/ 608 w 74"/>
                <a:gd name="T27" fmla="*/ 133 h 213"/>
                <a:gd name="T28" fmla="*/ 435 w 74"/>
                <a:gd name="T29" fmla="*/ 29 h 213"/>
                <a:gd name="T30" fmla="*/ 296 w 74"/>
                <a:gd name="T31" fmla="*/ 74 h 213"/>
                <a:gd name="T32" fmla="*/ 52 w 74"/>
                <a:gd name="T33" fmla="*/ 495 h 213"/>
                <a:gd name="T34" fmla="*/ 0 w 74"/>
                <a:gd name="T35" fmla="*/ 588 h 213"/>
                <a:gd name="T36" fmla="*/ 0 w 74"/>
                <a:gd name="T37" fmla="*/ 705 h 213"/>
                <a:gd name="T38" fmla="*/ 0 w 74"/>
                <a:gd name="T39" fmla="*/ 1657 h 213"/>
                <a:gd name="T40" fmla="*/ 0 w 74"/>
                <a:gd name="T41" fmla="*/ 1772 h 213"/>
                <a:gd name="T42" fmla="*/ 80 w 74"/>
                <a:gd name="T43" fmla="*/ 1840 h 213"/>
                <a:gd name="T44" fmla="*/ 398 w 74"/>
                <a:gd name="T45" fmla="*/ 2165 h 213"/>
                <a:gd name="T46" fmla="*/ 544 w 74"/>
                <a:gd name="T47" fmla="*/ 2165 h 213"/>
                <a:gd name="T48" fmla="*/ 669 w 74"/>
                <a:gd name="T49" fmla="*/ 2036 h 213"/>
                <a:gd name="T50" fmla="*/ 726 w 74"/>
                <a:gd name="T51" fmla="*/ 1942 h 213"/>
                <a:gd name="T52" fmla="*/ 738 w 74"/>
                <a:gd name="T53" fmla="*/ 1914 h 2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213"/>
                <a:gd name="T83" fmla="*/ 74 w 74"/>
                <a:gd name="T84" fmla="*/ 213 h 2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213">
                  <a:moveTo>
                    <a:pt x="73" y="185"/>
                  </a:moveTo>
                  <a:cubicBezTo>
                    <a:pt x="74" y="184"/>
                    <a:pt x="72" y="180"/>
                    <a:pt x="67" y="176"/>
                  </a:cubicBezTo>
                  <a:cubicBezTo>
                    <a:pt x="53" y="162"/>
                    <a:pt x="53" y="162"/>
                    <a:pt x="53" y="162"/>
                  </a:cubicBezTo>
                  <a:cubicBezTo>
                    <a:pt x="49" y="158"/>
                    <a:pt x="45" y="155"/>
                    <a:pt x="44" y="156"/>
                  </a:cubicBezTo>
                  <a:cubicBezTo>
                    <a:pt x="43" y="157"/>
                    <a:pt x="42" y="158"/>
                    <a:pt x="41" y="157"/>
                  </a:cubicBezTo>
                  <a:cubicBezTo>
                    <a:pt x="41" y="157"/>
                    <a:pt x="41" y="152"/>
                    <a:pt x="41" y="146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72"/>
                    <a:pt x="42" y="65"/>
                    <a:pt x="43" y="63"/>
                  </a:cubicBezTo>
                  <a:cubicBezTo>
                    <a:pt x="44" y="61"/>
                    <a:pt x="46" y="60"/>
                    <a:pt x="48" y="61"/>
                  </a:cubicBezTo>
                  <a:cubicBezTo>
                    <a:pt x="50" y="62"/>
                    <a:pt x="53" y="59"/>
                    <a:pt x="56" y="54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1" y="28"/>
                    <a:pt x="72" y="23"/>
                    <a:pt x="70" y="23"/>
                  </a:cubicBezTo>
                  <a:cubicBezTo>
                    <a:pt x="68" y="22"/>
                    <a:pt x="67" y="20"/>
                    <a:pt x="68" y="19"/>
                  </a:cubicBezTo>
                  <a:cubicBezTo>
                    <a:pt x="68" y="19"/>
                    <a:pt x="65" y="16"/>
                    <a:pt x="60" y="1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8" y="0"/>
                    <a:pt x="31" y="2"/>
                    <a:pt x="29" y="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2" y="53"/>
                    <a:pt x="0" y="57"/>
                    <a:pt x="0" y="57"/>
                  </a:cubicBezTo>
                  <a:cubicBezTo>
                    <a:pt x="0" y="57"/>
                    <a:pt x="0" y="62"/>
                    <a:pt x="0" y="6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0" y="171"/>
                    <a:pt x="0" y="171"/>
                  </a:cubicBezTo>
                  <a:cubicBezTo>
                    <a:pt x="0" y="171"/>
                    <a:pt x="4" y="174"/>
                    <a:pt x="8" y="178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3" y="213"/>
                    <a:pt x="50" y="213"/>
                    <a:pt x="54" y="209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70" y="193"/>
                    <a:pt x="73" y="189"/>
                    <a:pt x="72" y="188"/>
                  </a:cubicBezTo>
                  <a:cubicBezTo>
                    <a:pt x="72" y="188"/>
                    <a:pt x="72" y="186"/>
                    <a:pt x="73" y="1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826462" y="3886328"/>
            <a:ext cx="693474" cy="694801"/>
            <a:chOff x="3073" y="2610"/>
            <a:chExt cx="438" cy="440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073" y="2610"/>
              <a:ext cx="438" cy="440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h-TH" altLang="th-TH" sz="1800">
                <a:latin typeface="IrisUPC" pitchFamily="34" charset="-34"/>
                <a:cs typeface="IrisUPC" pitchFamily="34" charset="-34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181" y="2748"/>
              <a:ext cx="222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h-TH" altLang="th-TH" sz="1800">
                <a:latin typeface="IrisUPC" pitchFamily="34" charset="-34"/>
                <a:cs typeface="IrisUPC" pitchFamily="34" charset="-34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182" y="2748"/>
              <a:ext cx="220" cy="110"/>
            </a:xfrm>
            <a:custGeom>
              <a:avLst/>
              <a:gdLst>
                <a:gd name="T0" fmla="*/ 0 w 278"/>
                <a:gd name="T1" fmla="*/ 0 h 140"/>
                <a:gd name="T2" fmla="*/ 54 w 278"/>
                <a:gd name="T3" fmla="*/ 53 h 140"/>
                <a:gd name="T4" fmla="*/ 109 w 278"/>
                <a:gd name="T5" fmla="*/ 0 h 140"/>
                <a:gd name="T6" fmla="*/ 0 w 278"/>
                <a:gd name="T7" fmla="*/ 0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8"/>
                <a:gd name="T13" fmla="*/ 0 h 140"/>
                <a:gd name="T14" fmla="*/ 278 w 278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8" h="140">
                  <a:moveTo>
                    <a:pt x="0" y="0"/>
                  </a:moveTo>
                  <a:lnTo>
                    <a:pt x="138" y="140"/>
                  </a:lnTo>
                  <a:lnTo>
                    <a:pt x="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803343" y="5157193"/>
            <a:ext cx="693474" cy="691643"/>
            <a:chOff x="3073" y="3289"/>
            <a:chExt cx="438" cy="438"/>
          </a:xfrm>
        </p:grpSpPr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073" y="3289"/>
              <a:ext cx="438" cy="438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h-TH" altLang="th-TH" sz="1800">
                <a:latin typeface="IrisUPC" pitchFamily="34" charset="-34"/>
                <a:cs typeface="IrisUPC" pitchFamily="34" charset="-34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173" y="3389"/>
              <a:ext cx="240" cy="241"/>
            </a:xfrm>
            <a:custGeom>
              <a:avLst/>
              <a:gdLst>
                <a:gd name="T0" fmla="*/ 119 w 303"/>
                <a:gd name="T1" fmla="*/ 103 h 305"/>
                <a:gd name="T2" fmla="*/ 67 w 303"/>
                <a:gd name="T3" fmla="*/ 51 h 305"/>
                <a:gd name="T4" fmla="*/ 88 w 303"/>
                <a:gd name="T5" fmla="*/ 30 h 305"/>
                <a:gd name="T6" fmla="*/ 0 w 303"/>
                <a:gd name="T7" fmla="*/ 0 h 305"/>
                <a:gd name="T8" fmla="*/ 30 w 303"/>
                <a:gd name="T9" fmla="*/ 88 h 305"/>
                <a:gd name="T10" fmla="*/ 51 w 303"/>
                <a:gd name="T11" fmla="*/ 66 h 305"/>
                <a:gd name="T12" fmla="*/ 104 w 303"/>
                <a:gd name="T13" fmla="*/ 119 h 305"/>
                <a:gd name="T14" fmla="*/ 119 w 303"/>
                <a:gd name="T15" fmla="*/ 103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"/>
                <a:gd name="T25" fmla="*/ 0 h 305"/>
                <a:gd name="T26" fmla="*/ 303 w 303"/>
                <a:gd name="T27" fmla="*/ 305 h 3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" h="305">
                  <a:moveTo>
                    <a:pt x="303" y="263"/>
                  </a:moveTo>
                  <a:lnTo>
                    <a:pt x="171" y="131"/>
                  </a:lnTo>
                  <a:lnTo>
                    <a:pt x="223" y="77"/>
                  </a:lnTo>
                  <a:lnTo>
                    <a:pt x="0" y="0"/>
                  </a:lnTo>
                  <a:lnTo>
                    <a:pt x="76" y="224"/>
                  </a:lnTo>
                  <a:lnTo>
                    <a:pt x="129" y="170"/>
                  </a:lnTo>
                  <a:lnTo>
                    <a:pt x="262" y="305"/>
                  </a:lnTo>
                  <a:lnTo>
                    <a:pt x="303" y="2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2105025" y="3890964"/>
            <a:ext cx="1584" cy="157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4007769" y="1266825"/>
            <a:ext cx="1583" cy="158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25" name="Group 24"/>
          <p:cNvGrpSpPr/>
          <p:nvPr/>
        </p:nvGrpSpPr>
        <p:grpSpPr>
          <a:xfrm>
            <a:off x="1456385" y="1493802"/>
            <a:ext cx="4241337" cy="4815518"/>
            <a:chOff x="-90154" y="1493802"/>
            <a:chExt cx="6246044" cy="4486280"/>
          </a:xfrm>
        </p:grpSpPr>
        <p:sp>
          <p:nvSpPr>
            <p:cNvPr id="26" name="Line 3"/>
            <p:cNvSpPr>
              <a:spLocks noChangeShapeType="1"/>
            </p:cNvSpPr>
            <p:nvPr/>
          </p:nvSpPr>
          <p:spPr bwMode="auto">
            <a:xfrm>
              <a:off x="-90154" y="5270501"/>
              <a:ext cx="1840819" cy="3158"/>
            </a:xfrm>
            <a:prstGeom prst="line">
              <a:avLst/>
            </a:prstGeom>
            <a:noFill/>
            <a:ln w="333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 flipH="1">
              <a:off x="1374774" y="3706814"/>
              <a:ext cx="265990" cy="1575934"/>
            </a:xfrm>
            <a:prstGeom prst="line">
              <a:avLst/>
            </a:prstGeom>
            <a:noFill/>
            <a:ln w="33338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587625" y="3584599"/>
              <a:ext cx="10556" cy="2395483"/>
            </a:xfrm>
            <a:prstGeom prst="line">
              <a:avLst/>
            </a:prstGeom>
            <a:noFill/>
            <a:ln w="33338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35966" y="3703638"/>
              <a:ext cx="1304617" cy="263708"/>
            </a:xfrm>
            <a:custGeom>
              <a:avLst/>
              <a:gdLst>
                <a:gd name="T0" fmla="*/ 0 w 618"/>
                <a:gd name="T1" fmla="*/ 2147483647 h 167"/>
                <a:gd name="T2" fmla="*/ 2147483647 w 618"/>
                <a:gd name="T3" fmla="*/ 2147483647 h 167"/>
                <a:gd name="T4" fmla="*/ 2147483647 w 618"/>
                <a:gd name="T5" fmla="*/ 0 h 167"/>
                <a:gd name="T6" fmla="*/ 2147483647 w 618"/>
                <a:gd name="T7" fmla="*/ 2147483647 h 1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8"/>
                <a:gd name="T13" fmla="*/ 0 h 167"/>
                <a:gd name="T14" fmla="*/ 618 w 618"/>
                <a:gd name="T15" fmla="*/ 167 h 1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8" h="167">
                  <a:moveTo>
                    <a:pt x="0" y="167"/>
                  </a:moveTo>
                  <a:lnTo>
                    <a:pt x="616" y="20"/>
                  </a:lnTo>
                  <a:lnTo>
                    <a:pt x="618" y="0"/>
                  </a:lnTo>
                  <a:lnTo>
                    <a:pt x="2" y="153"/>
                  </a:lnTo>
                </a:path>
              </a:pathLst>
            </a:custGeom>
            <a:solidFill>
              <a:schemeClr val="bg1"/>
            </a:solidFill>
            <a:ln w="11113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79929" y="3486103"/>
              <a:ext cx="2083589" cy="416874"/>
            </a:xfrm>
            <a:custGeom>
              <a:avLst/>
              <a:gdLst>
                <a:gd name="T0" fmla="*/ 0 w 987"/>
                <a:gd name="T1" fmla="*/ 2147483647 h 260"/>
                <a:gd name="T2" fmla="*/ 2147483647 w 987"/>
                <a:gd name="T3" fmla="*/ 2147483647 h 260"/>
                <a:gd name="T4" fmla="*/ 2147483647 w 987"/>
                <a:gd name="T5" fmla="*/ 0 h 260"/>
                <a:gd name="T6" fmla="*/ 2147483647 w 987"/>
                <a:gd name="T7" fmla="*/ 2147483647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7"/>
                <a:gd name="T13" fmla="*/ 0 h 260"/>
                <a:gd name="T14" fmla="*/ 987 w 987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7" h="260">
                  <a:moveTo>
                    <a:pt x="0" y="260"/>
                  </a:moveTo>
                  <a:lnTo>
                    <a:pt x="985" y="19"/>
                  </a:lnTo>
                  <a:lnTo>
                    <a:pt x="987" y="0"/>
                  </a:lnTo>
                  <a:lnTo>
                    <a:pt x="8" y="238"/>
                  </a:lnTo>
                </a:path>
              </a:pathLst>
            </a:custGeom>
            <a:solidFill>
              <a:schemeClr val="bg1"/>
            </a:solidFill>
            <a:ln w="11113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88520" y="1493802"/>
              <a:ext cx="2434322" cy="807529"/>
            </a:xfrm>
            <a:custGeom>
              <a:avLst/>
              <a:gdLst>
                <a:gd name="T0" fmla="*/ 2147483647 w 1002"/>
                <a:gd name="T1" fmla="*/ 2147483647 h 396"/>
                <a:gd name="T2" fmla="*/ 2147483647 w 1002"/>
                <a:gd name="T3" fmla="*/ 2147483647 h 396"/>
                <a:gd name="T4" fmla="*/ 2147483647 w 1002"/>
                <a:gd name="T5" fmla="*/ 2147483647 h 396"/>
                <a:gd name="T6" fmla="*/ 2147483647 w 1002"/>
                <a:gd name="T7" fmla="*/ 2147483647 h 396"/>
                <a:gd name="T8" fmla="*/ 2147483647 w 1002"/>
                <a:gd name="T9" fmla="*/ 2147483647 h 396"/>
                <a:gd name="T10" fmla="*/ 2147483647 w 1002"/>
                <a:gd name="T11" fmla="*/ 2147483647 h 396"/>
                <a:gd name="T12" fmla="*/ 2147483647 w 1002"/>
                <a:gd name="T13" fmla="*/ 2147483647 h 396"/>
                <a:gd name="T14" fmla="*/ 2147483647 w 1002"/>
                <a:gd name="T15" fmla="*/ 2147483647 h 396"/>
                <a:gd name="T16" fmla="*/ 2147483647 w 1002"/>
                <a:gd name="T17" fmla="*/ 2147483647 h 396"/>
                <a:gd name="T18" fmla="*/ 2147483647 w 1002"/>
                <a:gd name="T19" fmla="*/ 2147483647 h 396"/>
                <a:gd name="T20" fmla="*/ 0 w 1002"/>
                <a:gd name="T21" fmla="*/ 2147483647 h 396"/>
                <a:gd name="T22" fmla="*/ 2147483647 w 1002"/>
                <a:gd name="T23" fmla="*/ 2147483647 h 396"/>
                <a:gd name="T24" fmla="*/ 2147483647 w 1002"/>
                <a:gd name="T25" fmla="*/ 2147483647 h 396"/>
                <a:gd name="T26" fmla="*/ 2147483647 w 1002"/>
                <a:gd name="T27" fmla="*/ 2147483647 h 396"/>
                <a:gd name="T28" fmla="*/ 2147483647 w 1002"/>
                <a:gd name="T29" fmla="*/ 2147483647 h 396"/>
                <a:gd name="T30" fmla="*/ 2147483647 w 1002"/>
                <a:gd name="T31" fmla="*/ 2147483647 h 396"/>
                <a:gd name="T32" fmla="*/ 2147483647 w 1002"/>
                <a:gd name="T33" fmla="*/ 0 h 396"/>
                <a:gd name="T34" fmla="*/ 2147483647 w 1002"/>
                <a:gd name="T35" fmla="*/ 2147483647 h 396"/>
                <a:gd name="T36" fmla="*/ 2147483647 w 1002"/>
                <a:gd name="T37" fmla="*/ 2147483647 h 3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02"/>
                <a:gd name="T58" fmla="*/ 0 h 396"/>
                <a:gd name="T59" fmla="*/ 1002 w 1002"/>
                <a:gd name="T60" fmla="*/ 396 h 3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02" h="396">
                  <a:moveTo>
                    <a:pt x="1002" y="3"/>
                  </a:moveTo>
                  <a:cubicBezTo>
                    <a:pt x="997" y="12"/>
                    <a:pt x="997" y="12"/>
                    <a:pt x="997" y="12"/>
                  </a:cubicBezTo>
                  <a:cubicBezTo>
                    <a:pt x="993" y="11"/>
                    <a:pt x="993" y="11"/>
                    <a:pt x="993" y="11"/>
                  </a:cubicBezTo>
                  <a:cubicBezTo>
                    <a:pt x="990" y="10"/>
                    <a:pt x="986" y="9"/>
                    <a:pt x="982" y="9"/>
                  </a:cubicBezTo>
                  <a:cubicBezTo>
                    <a:pt x="977" y="9"/>
                    <a:pt x="972" y="9"/>
                    <a:pt x="967" y="9"/>
                  </a:cubicBezTo>
                  <a:cubicBezTo>
                    <a:pt x="962" y="10"/>
                    <a:pt x="957" y="10"/>
                    <a:pt x="953" y="11"/>
                  </a:cubicBezTo>
                  <a:cubicBezTo>
                    <a:pt x="948" y="13"/>
                    <a:pt x="943" y="14"/>
                    <a:pt x="939" y="16"/>
                  </a:cubicBezTo>
                  <a:cubicBezTo>
                    <a:pt x="424" y="224"/>
                    <a:pt x="424" y="224"/>
                    <a:pt x="424" y="224"/>
                  </a:cubicBezTo>
                  <a:cubicBezTo>
                    <a:pt x="376" y="244"/>
                    <a:pt x="376" y="244"/>
                    <a:pt x="376" y="244"/>
                  </a:cubicBezTo>
                  <a:cubicBezTo>
                    <a:pt x="1" y="396"/>
                    <a:pt x="1" y="396"/>
                    <a:pt x="1" y="396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377" y="237"/>
                    <a:pt x="377" y="237"/>
                    <a:pt x="377" y="237"/>
                  </a:cubicBezTo>
                  <a:cubicBezTo>
                    <a:pt x="424" y="218"/>
                    <a:pt x="424" y="218"/>
                    <a:pt x="424" y="218"/>
                  </a:cubicBezTo>
                  <a:cubicBezTo>
                    <a:pt x="938" y="8"/>
                    <a:pt x="938" y="8"/>
                    <a:pt x="938" y="8"/>
                  </a:cubicBezTo>
                  <a:cubicBezTo>
                    <a:pt x="943" y="6"/>
                    <a:pt x="948" y="5"/>
                    <a:pt x="954" y="3"/>
                  </a:cubicBezTo>
                  <a:cubicBezTo>
                    <a:pt x="959" y="2"/>
                    <a:pt x="965" y="1"/>
                    <a:pt x="971" y="1"/>
                  </a:cubicBezTo>
                  <a:cubicBezTo>
                    <a:pt x="976" y="0"/>
                    <a:pt x="982" y="0"/>
                    <a:pt x="987" y="0"/>
                  </a:cubicBezTo>
                  <a:cubicBezTo>
                    <a:pt x="992" y="1"/>
                    <a:pt x="996" y="1"/>
                    <a:pt x="1000" y="3"/>
                  </a:cubicBezTo>
                  <a:cubicBezTo>
                    <a:pt x="1002" y="3"/>
                    <a:pt x="1002" y="3"/>
                    <a:pt x="1002" y="3"/>
                  </a:cubicBezTo>
                </a:path>
              </a:pathLst>
            </a:custGeom>
            <a:solidFill>
              <a:schemeClr val="bg1"/>
            </a:solidFill>
            <a:ln w="11113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69091" y="2283430"/>
              <a:ext cx="432762" cy="1719775"/>
            </a:xfrm>
            <a:custGeom>
              <a:avLst/>
              <a:gdLst>
                <a:gd name="T0" fmla="*/ 2147483647 w 128"/>
                <a:gd name="T1" fmla="*/ 2147483647 h 558"/>
                <a:gd name="T2" fmla="*/ 2147483647 w 128"/>
                <a:gd name="T3" fmla="*/ 2147483647 h 558"/>
                <a:gd name="T4" fmla="*/ 2147483647 w 128"/>
                <a:gd name="T5" fmla="*/ 2147483647 h 558"/>
                <a:gd name="T6" fmla="*/ 2147483647 w 128"/>
                <a:gd name="T7" fmla="*/ 2147483647 h 558"/>
                <a:gd name="T8" fmla="*/ 2147483647 w 128"/>
                <a:gd name="T9" fmla="*/ 2147483647 h 558"/>
                <a:gd name="T10" fmla="*/ 2147483647 w 128"/>
                <a:gd name="T11" fmla="*/ 2147483647 h 558"/>
                <a:gd name="T12" fmla="*/ 2147483647 w 128"/>
                <a:gd name="T13" fmla="*/ 2147483647 h 558"/>
                <a:gd name="T14" fmla="*/ 2147483647 w 128"/>
                <a:gd name="T15" fmla="*/ 2147483647 h 558"/>
                <a:gd name="T16" fmla="*/ 2147483647 w 128"/>
                <a:gd name="T17" fmla="*/ 2147483647 h 558"/>
                <a:gd name="T18" fmla="*/ 2147483647 w 128"/>
                <a:gd name="T19" fmla="*/ 2147483647 h 558"/>
                <a:gd name="T20" fmla="*/ 2147483647 w 128"/>
                <a:gd name="T21" fmla="*/ 2147483647 h 558"/>
                <a:gd name="T22" fmla="*/ 2147483647 w 128"/>
                <a:gd name="T23" fmla="*/ 2147483647 h 558"/>
                <a:gd name="T24" fmla="*/ 2147483647 w 128"/>
                <a:gd name="T25" fmla="*/ 2147483647 h 558"/>
                <a:gd name="T26" fmla="*/ 2147483647 w 128"/>
                <a:gd name="T27" fmla="*/ 2147483647 h 558"/>
                <a:gd name="T28" fmla="*/ 2147483647 w 128"/>
                <a:gd name="T29" fmla="*/ 2147483647 h 558"/>
                <a:gd name="T30" fmla="*/ 2147483647 w 128"/>
                <a:gd name="T31" fmla="*/ 2147483647 h 558"/>
                <a:gd name="T32" fmla="*/ 2147483647 w 128"/>
                <a:gd name="T33" fmla="*/ 2147483647 h 558"/>
                <a:gd name="T34" fmla="*/ 2147483647 w 128"/>
                <a:gd name="T35" fmla="*/ 2147483647 h 558"/>
                <a:gd name="T36" fmla="*/ 0 w 128"/>
                <a:gd name="T37" fmla="*/ 2147483647 h 558"/>
                <a:gd name="T38" fmla="*/ 2147483647 w 128"/>
                <a:gd name="T39" fmla="*/ 2147483647 h 558"/>
                <a:gd name="T40" fmla="*/ 2147483647 w 128"/>
                <a:gd name="T41" fmla="*/ 2147483647 h 558"/>
                <a:gd name="T42" fmla="*/ 2147483647 w 128"/>
                <a:gd name="T43" fmla="*/ 2147483647 h 558"/>
                <a:gd name="T44" fmla="*/ 2147483647 w 128"/>
                <a:gd name="T45" fmla="*/ 2147483647 h 558"/>
                <a:gd name="T46" fmla="*/ 2147483647 w 128"/>
                <a:gd name="T47" fmla="*/ 2147483647 h 558"/>
                <a:gd name="T48" fmla="*/ 2147483647 w 128"/>
                <a:gd name="T49" fmla="*/ 2147483647 h 558"/>
                <a:gd name="T50" fmla="*/ 2147483647 w 128"/>
                <a:gd name="T51" fmla="*/ 2147483647 h 558"/>
                <a:gd name="T52" fmla="*/ 2147483647 w 128"/>
                <a:gd name="T53" fmla="*/ 2147483647 h 558"/>
                <a:gd name="T54" fmla="*/ 2147483647 w 128"/>
                <a:gd name="T55" fmla="*/ 0 h 558"/>
                <a:gd name="T56" fmla="*/ 2147483647 w 128"/>
                <a:gd name="T57" fmla="*/ 2147483647 h 5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8"/>
                <a:gd name="T88" fmla="*/ 0 h 558"/>
                <a:gd name="T89" fmla="*/ 128 w 128"/>
                <a:gd name="T90" fmla="*/ 558 h 5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8" h="558">
                  <a:moveTo>
                    <a:pt x="128" y="6"/>
                  </a:moveTo>
                  <a:cubicBezTo>
                    <a:pt x="124" y="7"/>
                    <a:pt x="124" y="7"/>
                    <a:pt x="124" y="7"/>
                  </a:cubicBezTo>
                  <a:cubicBezTo>
                    <a:pt x="122" y="8"/>
                    <a:pt x="120" y="9"/>
                    <a:pt x="118" y="11"/>
                  </a:cubicBezTo>
                  <a:cubicBezTo>
                    <a:pt x="116" y="13"/>
                    <a:pt x="114" y="15"/>
                    <a:pt x="112" y="17"/>
                  </a:cubicBezTo>
                  <a:cubicBezTo>
                    <a:pt x="111" y="19"/>
                    <a:pt x="109" y="21"/>
                    <a:pt x="108" y="24"/>
                  </a:cubicBezTo>
                  <a:cubicBezTo>
                    <a:pt x="107" y="26"/>
                    <a:pt x="106" y="28"/>
                    <a:pt x="106" y="31"/>
                  </a:cubicBezTo>
                  <a:cubicBezTo>
                    <a:pt x="64" y="240"/>
                    <a:pt x="64" y="240"/>
                    <a:pt x="64" y="240"/>
                  </a:cubicBezTo>
                  <a:cubicBezTo>
                    <a:pt x="55" y="287"/>
                    <a:pt x="55" y="287"/>
                    <a:pt x="55" y="287"/>
                  </a:cubicBezTo>
                  <a:cubicBezTo>
                    <a:pt x="7" y="530"/>
                    <a:pt x="7" y="530"/>
                    <a:pt x="7" y="530"/>
                  </a:cubicBezTo>
                  <a:cubicBezTo>
                    <a:pt x="6" y="533"/>
                    <a:pt x="6" y="536"/>
                    <a:pt x="6" y="539"/>
                  </a:cubicBezTo>
                  <a:cubicBezTo>
                    <a:pt x="6" y="541"/>
                    <a:pt x="7" y="544"/>
                    <a:pt x="8" y="545"/>
                  </a:cubicBezTo>
                  <a:cubicBezTo>
                    <a:pt x="9" y="547"/>
                    <a:pt x="11" y="548"/>
                    <a:pt x="13" y="549"/>
                  </a:cubicBezTo>
                  <a:cubicBezTo>
                    <a:pt x="14" y="550"/>
                    <a:pt x="17" y="550"/>
                    <a:pt x="19" y="550"/>
                  </a:cubicBezTo>
                  <a:cubicBezTo>
                    <a:pt x="86" y="535"/>
                    <a:pt x="86" y="535"/>
                    <a:pt x="86" y="535"/>
                  </a:cubicBezTo>
                  <a:cubicBezTo>
                    <a:pt x="85" y="543"/>
                    <a:pt x="85" y="543"/>
                    <a:pt x="85" y="543"/>
                  </a:cubicBezTo>
                  <a:cubicBezTo>
                    <a:pt x="17" y="558"/>
                    <a:pt x="17" y="558"/>
                    <a:pt x="17" y="558"/>
                  </a:cubicBezTo>
                  <a:cubicBezTo>
                    <a:pt x="14" y="558"/>
                    <a:pt x="11" y="558"/>
                    <a:pt x="9" y="557"/>
                  </a:cubicBezTo>
                  <a:cubicBezTo>
                    <a:pt x="6" y="556"/>
                    <a:pt x="4" y="554"/>
                    <a:pt x="3" y="552"/>
                  </a:cubicBezTo>
                  <a:cubicBezTo>
                    <a:pt x="1" y="550"/>
                    <a:pt x="0" y="547"/>
                    <a:pt x="0" y="543"/>
                  </a:cubicBezTo>
                  <a:cubicBezTo>
                    <a:pt x="0" y="540"/>
                    <a:pt x="0" y="536"/>
                    <a:pt x="1" y="531"/>
                  </a:cubicBezTo>
                  <a:cubicBezTo>
                    <a:pt x="49" y="289"/>
                    <a:pt x="49" y="289"/>
                    <a:pt x="49" y="289"/>
                  </a:cubicBezTo>
                  <a:cubicBezTo>
                    <a:pt x="58" y="242"/>
                    <a:pt x="58" y="242"/>
                    <a:pt x="58" y="242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1" y="30"/>
                    <a:pt x="102" y="26"/>
                    <a:pt x="104" y="23"/>
                  </a:cubicBezTo>
                  <a:cubicBezTo>
                    <a:pt x="105" y="20"/>
                    <a:pt x="107" y="17"/>
                    <a:pt x="110" y="14"/>
                  </a:cubicBezTo>
                  <a:cubicBezTo>
                    <a:pt x="112" y="11"/>
                    <a:pt x="114" y="8"/>
                    <a:pt x="117" y="6"/>
                  </a:cubicBezTo>
                  <a:cubicBezTo>
                    <a:pt x="120" y="4"/>
                    <a:pt x="123" y="2"/>
                    <a:pt x="126" y="1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28" y="6"/>
                  </a:lnTo>
                  <a:close/>
                </a:path>
              </a:pathLst>
            </a:custGeom>
            <a:solidFill>
              <a:schemeClr val="bg1"/>
            </a:solidFill>
            <a:ln w="11113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753759" y="1502614"/>
              <a:ext cx="1739490" cy="2027555"/>
            </a:xfrm>
            <a:custGeom>
              <a:avLst/>
              <a:gdLst>
                <a:gd name="T0" fmla="*/ 2147483647 w 516"/>
                <a:gd name="T1" fmla="*/ 2147483647 h 716"/>
                <a:gd name="T2" fmla="*/ 2147483647 w 516"/>
                <a:gd name="T3" fmla="*/ 2147483647 h 716"/>
                <a:gd name="T4" fmla="*/ 2147483647 w 516"/>
                <a:gd name="T5" fmla="*/ 2147483647 h 716"/>
                <a:gd name="T6" fmla="*/ 2147483647 w 516"/>
                <a:gd name="T7" fmla="*/ 2147483647 h 716"/>
                <a:gd name="T8" fmla="*/ 2147483647 w 516"/>
                <a:gd name="T9" fmla="*/ 2147483647 h 716"/>
                <a:gd name="T10" fmla="*/ 2147483647 w 516"/>
                <a:gd name="T11" fmla="*/ 2147483647 h 716"/>
                <a:gd name="T12" fmla="*/ 2147483647 w 516"/>
                <a:gd name="T13" fmla="*/ 2147483647 h 716"/>
                <a:gd name="T14" fmla="*/ 2147483647 w 516"/>
                <a:gd name="T15" fmla="*/ 2147483647 h 716"/>
                <a:gd name="T16" fmla="*/ 2147483647 w 516"/>
                <a:gd name="T17" fmla="*/ 2147483647 h 716"/>
                <a:gd name="T18" fmla="*/ 2147483647 w 516"/>
                <a:gd name="T19" fmla="*/ 2147483647 h 716"/>
                <a:gd name="T20" fmla="*/ 2147483647 w 516"/>
                <a:gd name="T21" fmla="*/ 2147483647 h 716"/>
                <a:gd name="T22" fmla="*/ 0 w 516"/>
                <a:gd name="T23" fmla="*/ 2147483647 h 716"/>
                <a:gd name="T24" fmla="*/ 0 w 516"/>
                <a:gd name="T25" fmla="*/ 2147483647 h 716"/>
                <a:gd name="T26" fmla="*/ 2147483647 w 516"/>
                <a:gd name="T27" fmla="*/ 2147483647 h 716"/>
                <a:gd name="T28" fmla="*/ 2147483647 w 516"/>
                <a:gd name="T29" fmla="*/ 2147483647 h 716"/>
                <a:gd name="T30" fmla="*/ 2147483647 w 516"/>
                <a:gd name="T31" fmla="*/ 2147483647 h 716"/>
                <a:gd name="T32" fmla="*/ 2147483647 w 516"/>
                <a:gd name="T33" fmla="*/ 2147483647 h 716"/>
                <a:gd name="T34" fmla="*/ 2147483647 w 516"/>
                <a:gd name="T35" fmla="*/ 2147483647 h 716"/>
                <a:gd name="T36" fmla="*/ 2147483647 w 516"/>
                <a:gd name="T37" fmla="*/ 2147483647 h 716"/>
                <a:gd name="T38" fmla="*/ 2147483647 w 516"/>
                <a:gd name="T39" fmla="*/ 2147483647 h 716"/>
                <a:gd name="T40" fmla="*/ 2147483647 w 516"/>
                <a:gd name="T41" fmla="*/ 2147483647 h 716"/>
                <a:gd name="T42" fmla="*/ 2147483647 w 516"/>
                <a:gd name="T43" fmla="*/ 2147483647 h 716"/>
                <a:gd name="T44" fmla="*/ 2147483647 w 516"/>
                <a:gd name="T45" fmla="*/ 2147483647 h 716"/>
                <a:gd name="T46" fmla="*/ 2147483647 w 516"/>
                <a:gd name="T47" fmla="*/ 0 h 716"/>
                <a:gd name="T48" fmla="*/ 2147483647 w 516"/>
                <a:gd name="T49" fmla="*/ 2147483647 h 7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6"/>
                <a:gd name="T76" fmla="*/ 0 h 716"/>
                <a:gd name="T77" fmla="*/ 516 w 516"/>
                <a:gd name="T78" fmla="*/ 716 h 7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6" h="716">
                  <a:moveTo>
                    <a:pt x="46" y="9"/>
                  </a:moveTo>
                  <a:cubicBezTo>
                    <a:pt x="485" y="148"/>
                    <a:pt x="485" y="148"/>
                    <a:pt x="485" y="148"/>
                  </a:cubicBezTo>
                  <a:cubicBezTo>
                    <a:pt x="490" y="150"/>
                    <a:pt x="493" y="152"/>
                    <a:pt x="496" y="154"/>
                  </a:cubicBezTo>
                  <a:cubicBezTo>
                    <a:pt x="499" y="157"/>
                    <a:pt x="500" y="160"/>
                    <a:pt x="501" y="164"/>
                  </a:cubicBezTo>
                  <a:cubicBezTo>
                    <a:pt x="502" y="167"/>
                    <a:pt x="502" y="171"/>
                    <a:pt x="501" y="175"/>
                  </a:cubicBezTo>
                  <a:cubicBezTo>
                    <a:pt x="500" y="179"/>
                    <a:pt x="498" y="183"/>
                    <a:pt x="494" y="187"/>
                  </a:cubicBezTo>
                  <a:cubicBezTo>
                    <a:pt x="113" y="656"/>
                    <a:pt x="113" y="656"/>
                    <a:pt x="113" y="656"/>
                  </a:cubicBezTo>
                  <a:cubicBezTo>
                    <a:pt x="109" y="660"/>
                    <a:pt x="105" y="664"/>
                    <a:pt x="100" y="668"/>
                  </a:cubicBezTo>
                  <a:cubicBezTo>
                    <a:pt x="95" y="672"/>
                    <a:pt x="89" y="676"/>
                    <a:pt x="84" y="679"/>
                  </a:cubicBezTo>
                  <a:cubicBezTo>
                    <a:pt x="78" y="683"/>
                    <a:pt x="72" y="686"/>
                    <a:pt x="66" y="689"/>
                  </a:cubicBezTo>
                  <a:cubicBezTo>
                    <a:pt x="60" y="691"/>
                    <a:pt x="55" y="693"/>
                    <a:pt x="49" y="694"/>
                  </a:cubicBezTo>
                  <a:cubicBezTo>
                    <a:pt x="0" y="705"/>
                    <a:pt x="0" y="705"/>
                    <a:pt x="0" y="705"/>
                  </a:cubicBezTo>
                  <a:cubicBezTo>
                    <a:pt x="0" y="716"/>
                    <a:pt x="0" y="716"/>
                    <a:pt x="0" y="716"/>
                  </a:cubicBezTo>
                  <a:cubicBezTo>
                    <a:pt x="50" y="705"/>
                    <a:pt x="50" y="705"/>
                    <a:pt x="50" y="705"/>
                  </a:cubicBezTo>
                  <a:cubicBezTo>
                    <a:pt x="56" y="704"/>
                    <a:pt x="63" y="702"/>
                    <a:pt x="69" y="699"/>
                  </a:cubicBezTo>
                  <a:cubicBezTo>
                    <a:pt x="76" y="696"/>
                    <a:pt x="83" y="693"/>
                    <a:pt x="89" y="689"/>
                  </a:cubicBezTo>
                  <a:cubicBezTo>
                    <a:pt x="96" y="685"/>
                    <a:pt x="102" y="680"/>
                    <a:pt x="108" y="676"/>
                  </a:cubicBezTo>
                  <a:cubicBezTo>
                    <a:pt x="113" y="671"/>
                    <a:pt x="118" y="666"/>
                    <a:pt x="122" y="661"/>
                  </a:cubicBezTo>
                  <a:cubicBezTo>
                    <a:pt x="506" y="190"/>
                    <a:pt x="506" y="190"/>
                    <a:pt x="506" y="190"/>
                  </a:cubicBezTo>
                  <a:cubicBezTo>
                    <a:pt x="510" y="185"/>
                    <a:pt x="513" y="180"/>
                    <a:pt x="515" y="174"/>
                  </a:cubicBezTo>
                  <a:cubicBezTo>
                    <a:pt x="516" y="169"/>
                    <a:pt x="516" y="164"/>
                    <a:pt x="515" y="159"/>
                  </a:cubicBezTo>
                  <a:cubicBezTo>
                    <a:pt x="514" y="154"/>
                    <a:pt x="511" y="150"/>
                    <a:pt x="508" y="147"/>
                  </a:cubicBezTo>
                  <a:cubicBezTo>
                    <a:pt x="504" y="143"/>
                    <a:pt x="499" y="140"/>
                    <a:pt x="493" y="138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46" y="9"/>
                  </a:lnTo>
                  <a:close/>
                </a:path>
              </a:pathLst>
            </a:custGeom>
            <a:solidFill>
              <a:schemeClr val="bg1"/>
            </a:solidFill>
            <a:ln w="11113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2619912" y="5951024"/>
              <a:ext cx="3535978" cy="6316"/>
            </a:xfrm>
            <a:prstGeom prst="line">
              <a:avLst/>
            </a:prstGeom>
            <a:noFill/>
            <a:ln w="333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5950176" y="2516569"/>
            <a:ext cx="4673105" cy="110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054-716428</a:t>
            </a:r>
            <a:endParaRPr lang="en-US" alt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Text Box 41">
            <a:hlinkClick r:id="rId2"/>
          </p:cNvPr>
          <p:cNvSpPr txBox="1">
            <a:spLocks noChangeArrowheads="1"/>
          </p:cNvSpPr>
          <p:nvPr/>
        </p:nvSpPr>
        <p:spPr bwMode="auto">
          <a:xfrm>
            <a:off x="5947290" y="4032622"/>
            <a:ext cx="4299790" cy="46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rnan@cdd.mail.go.th</a:t>
            </a:r>
            <a:endParaRPr lang="en-GB" alt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Text Box 4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947290" y="5270097"/>
            <a:ext cx="4325175" cy="46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</a:t>
            </a:r>
            <a:r>
              <a:rPr lang="en-US" alt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://nan.cdd.go.th</a:t>
            </a:r>
            <a:r>
              <a:rPr lang="en-US" alt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endParaRPr lang="en-GB" alt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5913876" y="512480"/>
            <a:ext cx="4677179" cy="121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h-TH" alt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กลุ่มงานสารสนเทศการพัฒนาชุมชน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th-TH" alt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สำนักงานพัฒนาชุมชน</a:t>
            </a:r>
            <a:r>
              <a:rPr lang="th-TH" alt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จังหวัดน่าน</a:t>
            </a:r>
            <a:endParaRPr lang="en-GB" alt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 rot="20312328">
            <a:off x="1198957" y="2024437"/>
            <a:ext cx="3774705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>
              <a:defRPr/>
            </a:pP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604020202020204" pitchFamily="34" charset="-34"/>
                <a:cs typeface="IrisUPC" panose="020B0604020202020204" pitchFamily="34" charset="-34"/>
              </a:rPr>
              <a:t>Thank You</a:t>
            </a:r>
            <a:endParaRPr lang="th-TH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40" name="Text Box 4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519937" y="5733256"/>
            <a:ext cx="4727143" cy="46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>
              <a:spcBef>
                <a:spcPts val="1108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FB :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ITcddnan@gmail.com</a:t>
            </a:r>
            <a:endParaRPr lang="th-TH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32656"/>
            <a:ext cx="11737303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7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ALLPPT-COLOR-A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8FED"/>
      </a:accent1>
      <a:accent2>
        <a:srgbClr val="3967DE"/>
      </a:accent2>
      <a:accent3>
        <a:srgbClr val="26A1EB"/>
      </a:accent3>
      <a:accent4>
        <a:srgbClr val="2B8FED"/>
      </a:accent4>
      <a:accent5>
        <a:srgbClr val="3967DE"/>
      </a:accent5>
      <a:accent6>
        <a:srgbClr val="26A1E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s Slide Master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9079</Words>
  <Application>Microsoft Office PowerPoint</Application>
  <PresentationFormat>กำหนดเอง</PresentationFormat>
  <Paragraphs>823</Paragraphs>
  <Slides>89</Slides>
  <Notes>2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4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89</vt:i4>
      </vt:variant>
    </vt:vector>
  </HeadingPairs>
  <TitlesOfParts>
    <vt:vector size="94" baseType="lpstr">
      <vt:lpstr>Office Theme</vt:lpstr>
      <vt:lpstr>Custom Design</vt:lpstr>
      <vt:lpstr>Contents Slide Master</vt:lpstr>
      <vt:lpstr>1_Contents Slide Master</vt:lpstr>
      <vt:lpstr>เอกสาร</vt:lpstr>
      <vt:lpstr>งานนำเสนอ PowerPoint</vt:lpstr>
      <vt:lpstr>แนวทางการบริหารการจัดเก็บข้อมูล จปฐ. และ กชช.2ค ปี 2562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แนวทางการตรวจสอบข้อมูล</vt:lpstr>
      <vt:lpstr>แนวทางการตรวจสอบข้อมูล</vt:lpstr>
      <vt:lpstr>แนวทางการตรวจสอบข้อมูล</vt:lpstr>
      <vt:lpstr>งานนำเสนอ PowerPoint</vt:lpstr>
      <vt:lpstr>กิจกรรมตามยุทธศาสตร์กรมการพัฒนาชุมชน</vt:lpstr>
      <vt:lpstr>กิจกรรมตามยุทธศาสตร์กรมการพัฒนาชุมชน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นิยาม ตัวชี้วัด จปฐ.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การใช้งานระบบ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ส่วนที่ 1 ข้อมูลชุมชน</vt:lpstr>
      <vt:lpstr>ส่วนที่ 2 Radar Diagram</vt:lpstr>
      <vt:lpstr>     ส่วนที่ Community Radar Analysis</vt:lpstr>
      <vt:lpstr>งานนำเสนอ PowerPoint</vt:lpstr>
      <vt:lpstr>งานนำเสนอ PowerPoint</vt:lpstr>
      <vt:lpstr>การจัดทำแผนงาน/โครงการแบบบูรณาการ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cddnan</cp:lastModifiedBy>
  <cp:revision>181</cp:revision>
  <cp:lastPrinted>2018-11-28T07:09:20Z</cp:lastPrinted>
  <dcterms:created xsi:type="dcterms:W3CDTF">2014-04-01T16:35:38Z</dcterms:created>
  <dcterms:modified xsi:type="dcterms:W3CDTF">2018-11-28T09:00:50Z</dcterms:modified>
</cp:coreProperties>
</file>