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5" r:id="rId3"/>
    <p:sldId id="266" r:id="rId4"/>
    <p:sldId id="274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15" autoAdjust="0"/>
  </p:normalViewPr>
  <p:slideViewPr>
    <p:cSldViewPr>
      <p:cViewPr varScale="1">
        <p:scale>
          <a:sx n="87" d="100"/>
          <a:sy n="87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51F6-4A99-4F57-ACDB-4731E69B0523}" type="datetimeFigureOut">
              <a:rPr lang="th-TH" smtClean="0"/>
              <a:pPr/>
              <a:t>27/04/63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CC3BB-7AC3-4B12-84E0-C087EE2596B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6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9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6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7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5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37BE-FD96-45A9-976B-DC1280C65394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1114-ED8A-42E2-B200-16384FA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pRdVqmf2wXRqot-1UB3OsotbRm1kvQ9HdxrUL9fEIto/ed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TPMAP%20Logbook%20&#3592;&#3633;&#3591;&#3627;&#3623;&#3633;&#3604;&#3626;&#3617;&#3640;&#3607;&#3619;&#3626;&#3591;&#3588;&#3619;&#3634;&#3617;....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650;&#3588;&#3619;&#3591;&#3585;&#3634;&#3619;&#3618;&#3585;&#3619;&#3632;&#3604;&#3633;&#3610;&#3619;&#3634;&#3618;&#3652;&#3604;&#3657;&#3588;&#3619;&#3633;&#3623;&#3648;&#3619;&#3639;&#3629;&#3609;&#3618;&#3634;&#3585;&#3592;&#3609;%20%20&#3604;&#3657;&#3623;&#3618;&#3607;&#3640;&#3609;&#3594;&#3640;&#3617;&#3594;&#3609;%20(1).mp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57994"/>
            <a:ext cx="9144000" cy="11000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C853E-3EE6-40D7-933D-59C3A2FD5B3C}"/>
              </a:ext>
            </a:extLst>
          </p:cNvPr>
          <p:cNvSpPr txBox="1"/>
          <p:nvPr/>
        </p:nvSpPr>
        <p:spPr>
          <a:xfrm>
            <a:off x="228600" y="2571744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/>
              <a:t>ประชุมสร้างความเข้าใจแนวทางการดำเนินงาน</a:t>
            </a:r>
          </a:p>
          <a:p>
            <a:pPr algn="ctr"/>
            <a:r>
              <a:rPr lang="th-TH" sz="3200" b="1" dirty="0"/>
              <a:t>แผนปฏิบัติการ 90 วัน “ปลูกผักสวนครัว เพื่อสร้างความมั่นคงทางอาหาร” </a:t>
            </a:r>
          </a:p>
          <a:p>
            <a:pPr algn="ctr"/>
            <a:r>
              <a:rPr lang="th-TH" sz="3200" b="1" dirty="0"/>
              <a:t>และแนวทางการดำเนินโครงการพัฒนาคุณภาพชีวิตระดับครัวเรือน</a:t>
            </a:r>
          </a:p>
          <a:p>
            <a:pPr algn="ctr"/>
            <a:r>
              <a:rPr lang="th-TH" sz="3200" b="1" dirty="0"/>
              <a:t>แบบบูรณาการเชิงพื้นที่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16569-234B-4107-9250-3A1F4581A1D7}"/>
              </a:ext>
            </a:extLst>
          </p:cNvPr>
          <p:cNvSpPr txBox="1"/>
          <p:nvPr/>
        </p:nvSpPr>
        <p:spPr>
          <a:xfrm>
            <a:off x="2000232" y="485776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/>
              <a:t>วันจันทร์ที่ 27 เมษายน 2563 เวลา 14.30 น.</a:t>
            </a:r>
            <a:endParaRPr lang="en-US" sz="3200" dirty="0"/>
          </a:p>
        </p:txBody>
      </p:sp>
      <p:pic>
        <p:nvPicPr>
          <p:cNvPr id="8" name="รูปภาพ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5929330"/>
            <a:ext cx="6929486" cy="71438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285728"/>
            <a:ext cx="1992634" cy="19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F76207-68FB-47B4-A07C-34CFBA6F5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 descr="โครงการพัฒนาคุณภาพชีวิตระดับครัวเรือนแบ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6" name="Picture 5" descr="à¸à¸¥à¸à¸²à¸£à¸à¹à¸à¸«à¸²à¸£à¸¹à¸à¸ à¸²à¸à¸ªà¸³à¸«à¸£à¸±à¸ LOGO à¸à¸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41" y="2782764"/>
            <a:ext cx="2245167" cy="2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452252-BB1E-4CC4-8560-0418B3C7A864}"/>
              </a:ext>
            </a:extLst>
          </p:cNvPr>
          <p:cNvSpPr/>
          <p:nvPr/>
        </p:nvSpPr>
        <p:spPr>
          <a:xfrm>
            <a:off x="533400" y="1708129"/>
            <a:ext cx="845820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450215" algn="l"/>
                <a:tab pos="900430" algn="l"/>
                <a:tab pos="1350645" algn="l"/>
                <a:tab pos="1530350" algn="l"/>
              </a:tabLst>
            </a:pPr>
            <a:r>
              <a:rPr lang="th-TH" sz="3200" b="1" spc="-5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บันทึกใน </a:t>
            </a:r>
            <a:r>
              <a:rPr lang="en-US" sz="3200" b="1" spc="-5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Google</a:t>
            </a:r>
            <a:r>
              <a:rPr lang="th-TH" sz="3200" b="1" spc="-5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3200" b="1" spc="-5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Drive</a:t>
            </a:r>
            <a:r>
              <a:rPr lang="th-TH" sz="3200" b="1" spc="-5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th-TH" sz="2400" spc="-50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</a:rPr>
              <a:t>“โครงการพัฒนาคุณภาพชีวิตระดับครัวเรือนแบบบูรณาการเชิงพื้นที่”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85311-E892-4577-AED3-21B29A6976DC}"/>
              </a:ext>
            </a:extLst>
          </p:cNvPr>
          <p:cNvSpPr txBox="1"/>
          <p:nvPr/>
        </p:nvSpPr>
        <p:spPr>
          <a:xfrm>
            <a:off x="320844" y="857554"/>
            <a:ext cx="2955756" cy="490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9F4FE-35B7-4E00-9800-4EDF5C02DAE7}"/>
              </a:ext>
            </a:extLst>
          </p:cNvPr>
          <p:cNvSpPr txBox="1"/>
          <p:nvPr/>
        </p:nvSpPr>
        <p:spPr>
          <a:xfrm>
            <a:off x="533400" y="997964"/>
            <a:ext cx="327660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b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การบันทึกรายงานผลการดำเนินงาน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D389A3-0D53-4D15-BB80-6583FFC7A65D}"/>
              </a:ext>
            </a:extLst>
          </p:cNvPr>
          <p:cNvSpPr/>
          <p:nvPr/>
        </p:nvSpPr>
        <p:spPr>
          <a:xfrm>
            <a:off x="640080" y="2465830"/>
            <a:ext cx="4572000" cy="9682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  <a:hlinkClick r:id="rId3"/>
              </a:rPr>
              <a:t>https://docs.google.com/document/d/1pRdVqmf2wXRqot-1UB3OsotbRm1kvQ9HdxrUL9fEIto/edit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FD70BF-6C4F-4B16-BE51-12465C75ECC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40" y="2271295"/>
            <a:ext cx="1952625" cy="16340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0EF0C2-2F22-419A-A8E7-17C6B41362CD}"/>
              </a:ext>
            </a:extLst>
          </p:cNvPr>
          <p:cNvSpPr txBox="1"/>
          <p:nvPr/>
        </p:nvSpPr>
        <p:spPr>
          <a:xfrm>
            <a:off x="640080" y="3862891"/>
            <a:ext cx="43891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latin typeface="CordiaUPC" panose="020B0304020202020204" pitchFamily="34" charset="-34"/>
                <a:cs typeface="Cordia New" panose="020B0304020202020204" pitchFamily="34" charset="-34"/>
              </a:rPr>
              <a:t>รายงานครั้งที่ </a:t>
            </a:r>
            <a:r>
              <a:rPr lang="en-US" sz="2400" b="1" u="sng" dirty="0">
                <a:latin typeface="CordiaUPC" panose="020B0304020202020204" pitchFamily="34" charset="-34"/>
                <a:cs typeface="Cordia New" panose="020B0304020202020204" pitchFamily="34" charset="-34"/>
              </a:rPr>
              <a:t>1 </a:t>
            </a:r>
            <a:r>
              <a:rPr lang="th-TH" sz="2400" dirty="0">
                <a:latin typeface="CordiaUPC" panose="020B0304020202020204" pitchFamily="34" charset="-34"/>
                <a:cs typeface="Cordia New" panose="020B0304020202020204" pitchFamily="34" charset="-34"/>
              </a:rPr>
              <a:t>ภายในวันที่ 8 พฤษภาคม 2563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8E07A-7675-4C2B-9473-B69A16A5355A}"/>
              </a:ext>
            </a:extLst>
          </p:cNvPr>
          <p:cNvSpPr txBox="1"/>
          <p:nvPr/>
        </p:nvSpPr>
        <p:spPr>
          <a:xfrm>
            <a:off x="1413785" y="4495278"/>
            <a:ext cx="705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ฐานข้อมูลครัวเรือน </a:t>
            </a:r>
            <a:r>
              <a:rPr lang="en-US" sz="2400" b="1" dirty="0"/>
              <a:t>:</a:t>
            </a:r>
            <a:r>
              <a:rPr lang="th-TH" sz="2400" b="1" dirty="0"/>
              <a:t> สถานะ</a:t>
            </a:r>
            <a:r>
              <a:rPr lang="th-TH" sz="2400" b="1" dirty="0">
                <a:latin typeface="CordiaUPC" panose="020B0304020202020204" pitchFamily="34" charset="-34"/>
              </a:rPr>
              <a:t>ครัวเรือน</a:t>
            </a:r>
            <a:r>
              <a:rPr lang="th-TH" sz="2400" b="1" dirty="0"/>
              <a:t> </a:t>
            </a:r>
            <a:r>
              <a:rPr lang="en-US" sz="2400" b="1" dirty="0"/>
              <a:t>+</a:t>
            </a:r>
            <a:r>
              <a:rPr lang="th-TH" sz="2400" b="1" dirty="0"/>
              <a:t>มิติ 5 ด้าน ตามระบบ </a:t>
            </a:r>
            <a:r>
              <a:rPr lang="en-US" sz="2400" b="1" dirty="0"/>
              <a:t>TPMAP </a:t>
            </a:r>
            <a:r>
              <a:rPr lang="th-TH" sz="24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DAE26-564F-4E66-947F-0E4FCFB90E21}"/>
              </a:ext>
            </a:extLst>
          </p:cNvPr>
          <p:cNvSpPr txBox="1"/>
          <p:nvPr/>
        </p:nvSpPr>
        <p:spPr>
          <a:xfrm>
            <a:off x="624840" y="5296850"/>
            <a:ext cx="49022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400" b="1" u="sng" dirty="0"/>
              <a:t>รายงานครั้งที่ </a:t>
            </a:r>
            <a:r>
              <a:rPr lang="en-US" sz="2400" b="1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en-US" sz="2400" b="1" u="sng" dirty="0"/>
              <a:t> </a:t>
            </a:r>
            <a:r>
              <a:rPr lang="th-TH" sz="2400" dirty="0"/>
              <a:t>ภายในวันที่ 31 สิงหาคม 2563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235A8C-8854-40F8-A215-B23B33354C44}"/>
              </a:ext>
            </a:extLst>
          </p:cNvPr>
          <p:cNvSpPr txBox="1"/>
          <p:nvPr/>
        </p:nvSpPr>
        <p:spPr>
          <a:xfrm>
            <a:off x="1529343" y="5944837"/>
            <a:ext cx="562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กิจกรรมที่ให้การสนับสนุนครัวเรือนเป้าหมาย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45B89-AF45-455B-B8F2-9925D090D114}"/>
              </a:ext>
            </a:extLst>
          </p:cNvPr>
          <p:cNvGrpSpPr/>
          <p:nvPr/>
        </p:nvGrpSpPr>
        <p:grpSpPr>
          <a:xfrm>
            <a:off x="1019127" y="4629926"/>
            <a:ext cx="283029" cy="192367"/>
            <a:chOff x="3907971" y="5486400"/>
            <a:chExt cx="283029" cy="271594"/>
          </a:xfrm>
        </p:grpSpPr>
        <p:sp>
          <p:nvSpPr>
            <p:cNvPr id="21" name="Chevron 64">
              <a:extLst>
                <a:ext uri="{FF2B5EF4-FFF2-40B4-BE49-F238E27FC236}">
                  <a16:creationId xmlns:a16="http://schemas.microsoft.com/office/drawing/2014/main" id="{A0FFAC91-62CA-491D-A2FC-F2FC5A7AD225}"/>
                </a:ext>
              </a:extLst>
            </p:cNvPr>
            <p:cNvSpPr/>
            <p:nvPr/>
          </p:nvSpPr>
          <p:spPr>
            <a:xfrm>
              <a:off x="4032508" y="5486400"/>
              <a:ext cx="158492" cy="2715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Chevron 63">
              <a:extLst>
                <a:ext uri="{FF2B5EF4-FFF2-40B4-BE49-F238E27FC236}">
                  <a16:creationId xmlns:a16="http://schemas.microsoft.com/office/drawing/2014/main" id="{C3C8819D-BC68-4B0D-91DB-15198A0D8FD5}"/>
                </a:ext>
              </a:extLst>
            </p:cNvPr>
            <p:cNvSpPr/>
            <p:nvPr/>
          </p:nvSpPr>
          <p:spPr>
            <a:xfrm>
              <a:off x="3956308" y="5486400"/>
              <a:ext cx="158492" cy="271594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1036">
              <a:extLst>
                <a:ext uri="{FF2B5EF4-FFF2-40B4-BE49-F238E27FC236}">
                  <a16:creationId xmlns:a16="http://schemas.microsoft.com/office/drawing/2014/main" id="{FFA71940-1222-44A9-897B-A17C1DB9E42D}"/>
                </a:ext>
              </a:extLst>
            </p:cNvPr>
            <p:cNvSpPr/>
            <p:nvPr/>
          </p:nvSpPr>
          <p:spPr>
            <a:xfrm>
              <a:off x="3907971" y="5486400"/>
              <a:ext cx="158492" cy="271594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B812FD-09A0-4B53-B927-F191FC6640DB}"/>
              </a:ext>
            </a:extLst>
          </p:cNvPr>
          <p:cNvGrpSpPr/>
          <p:nvPr/>
        </p:nvGrpSpPr>
        <p:grpSpPr>
          <a:xfrm>
            <a:off x="1081395" y="6040086"/>
            <a:ext cx="283029" cy="192367"/>
            <a:chOff x="3907971" y="5486400"/>
            <a:chExt cx="283029" cy="271594"/>
          </a:xfrm>
        </p:grpSpPr>
        <p:sp>
          <p:nvSpPr>
            <p:cNvPr id="25" name="Chevron 64">
              <a:extLst>
                <a:ext uri="{FF2B5EF4-FFF2-40B4-BE49-F238E27FC236}">
                  <a16:creationId xmlns:a16="http://schemas.microsoft.com/office/drawing/2014/main" id="{1DAACE62-59D5-48E1-B1A8-B2293204D0FB}"/>
                </a:ext>
              </a:extLst>
            </p:cNvPr>
            <p:cNvSpPr/>
            <p:nvPr/>
          </p:nvSpPr>
          <p:spPr>
            <a:xfrm>
              <a:off x="4032508" y="5486400"/>
              <a:ext cx="158492" cy="271594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63">
              <a:extLst>
                <a:ext uri="{FF2B5EF4-FFF2-40B4-BE49-F238E27FC236}">
                  <a16:creationId xmlns:a16="http://schemas.microsoft.com/office/drawing/2014/main" id="{3A4404C5-EDF9-43D4-A862-908B4C230FA6}"/>
                </a:ext>
              </a:extLst>
            </p:cNvPr>
            <p:cNvSpPr/>
            <p:nvPr/>
          </p:nvSpPr>
          <p:spPr>
            <a:xfrm>
              <a:off x="3956308" y="5486400"/>
              <a:ext cx="158492" cy="271594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hevron 1036">
              <a:extLst>
                <a:ext uri="{FF2B5EF4-FFF2-40B4-BE49-F238E27FC236}">
                  <a16:creationId xmlns:a16="http://schemas.microsoft.com/office/drawing/2014/main" id="{9C2E929D-A17B-4217-A7AB-DDF6C1A7A47E}"/>
                </a:ext>
              </a:extLst>
            </p:cNvPr>
            <p:cNvSpPr/>
            <p:nvPr/>
          </p:nvSpPr>
          <p:spPr>
            <a:xfrm>
              <a:off x="3907971" y="5486400"/>
              <a:ext cx="158492" cy="271594"/>
            </a:xfrm>
            <a:prstGeom prst="chevr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92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6" name="Picture 5" descr="à¸à¸¥à¸à¸²à¸£à¸à¹à¸à¸«à¸²à¸£à¸¹à¸à¸ à¸²à¸à¸ªà¸³à¸«à¸£à¸±à¸ LOGO à¸à¸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22" y="3201973"/>
            <a:ext cx="2245167" cy="2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D7553F-F4C7-4DF0-AA3E-1050984BC678}"/>
              </a:ext>
            </a:extLst>
          </p:cNvPr>
          <p:cNvSpPr txBox="1"/>
          <p:nvPr/>
        </p:nvSpPr>
        <p:spPr>
          <a:xfrm>
            <a:off x="6410466" y="3488296"/>
            <a:ext cx="1295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รายงานครั้งที่ </a:t>
            </a:r>
            <a:r>
              <a:rPr lang="en-US" dirty="0"/>
              <a:t>2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294" t="29297" r="6661" b="19922"/>
          <a:stretch>
            <a:fillRect/>
          </a:stretch>
        </p:blipFill>
        <p:spPr bwMode="auto">
          <a:xfrm>
            <a:off x="0" y="1285860"/>
            <a:ext cx="91371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EAFB72C-1FBC-4BD7-8037-59CEC03B5D9F}"/>
              </a:ext>
            </a:extLst>
          </p:cNvPr>
          <p:cNvSpPr/>
          <p:nvPr/>
        </p:nvSpPr>
        <p:spPr>
          <a:xfrm>
            <a:off x="2571736" y="2643182"/>
            <a:ext cx="3571900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EF7F42-CB0B-4A00-A19D-F8E76C950A43}"/>
              </a:ext>
            </a:extLst>
          </p:cNvPr>
          <p:cNvSpPr txBox="1"/>
          <p:nvPr/>
        </p:nvSpPr>
        <p:spPr>
          <a:xfrm>
            <a:off x="714348" y="3214686"/>
            <a:ext cx="1295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รายงานครั้งที่ </a:t>
            </a:r>
            <a:r>
              <a:rPr lang="en-US" dirty="0"/>
              <a:t>1</a:t>
            </a:r>
            <a:endParaRPr lang="th-TH" dirty="0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98B651B9-2864-4C43-B885-E9EF927284FE}"/>
              </a:ext>
            </a:extLst>
          </p:cNvPr>
          <p:cNvSpPr/>
          <p:nvPr/>
        </p:nvSpPr>
        <p:spPr>
          <a:xfrm>
            <a:off x="2000232" y="3286124"/>
            <a:ext cx="525999" cy="2159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898EC00-1E43-4736-9CE5-44BBDF8ABF1B}"/>
              </a:ext>
            </a:extLst>
          </p:cNvPr>
          <p:cNvSpPr/>
          <p:nvPr/>
        </p:nvSpPr>
        <p:spPr>
          <a:xfrm>
            <a:off x="6215074" y="2643182"/>
            <a:ext cx="2928926" cy="1428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Arrow: Down 10">
            <a:extLst>
              <a:ext uri="{FF2B5EF4-FFF2-40B4-BE49-F238E27FC236}">
                <a16:creationId xmlns:a16="http://schemas.microsoft.com/office/drawing/2014/main" id="{80C76278-89BA-41CE-A38C-28E0A3F95CF0}"/>
              </a:ext>
            </a:extLst>
          </p:cNvPr>
          <p:cNvSpPr/>
          <p:nvPr/>
        </p:nvSpPr>
        <p:spPr>
          <a:xfrm rot="10800000">
            <a:off x="7358082" y="4143380"/>
            <a:ext cx="152400" cy="45720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D7553F-F4C7-4DF0-AA3E-1050984BC678}"/>
              </a:ext>
            </a:extLst>
          </p:cNvPr>
          <p:cNvSpPr txBox="1"/>
          <p:nvPr/>
        </p:nvSpPr>
        <p:spPr>
          <a:xfrm>
            <a:off x="6786578" y="4643446"/>
            <a:ext cx="12954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รายงานครั้งที่ </a:t>
            </a:r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80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6" name="Picture 5" descr="à¸à¸¥à¸à¸²à¸£à¸à¹à¸à¸«à¸²à¸£à¸¹à¸à¸ à¸²à¸à¸ªà¸³à¸«à¸£à¸±à¸ LOGO à¸à¸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722" y="3201973"/>
            <a:ext cx="2245167" cy="2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D6794-8622-4FC4-9CA2-F72D43F33A95}"/>
              </a:ext>
            </a:extLst>
          </p:cNvPr>
          <p:cNvSpPr txBox="1"/>
          <p:nvPr/>
        </p:nvSpPr>
        <p:spPr>
          <a:xfrm>
            <a:off x="533400" y="900573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ทีมปฏิบัติการตำบล หรือทีมอื่น ๆ อำเภอแต่งตั้งเก็บข้อมูลและบันทึก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TPMAP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Logbook</a:t>
            </a:r>
            <a:endPara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0B0AD-329D-4CE1-B69F-809283385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667" t="23429" r="12500" b="13930"/>
          <a:stretch/>
        </p:blipFill>
        <p:spPr>
          <a:xfrm>
            <a:off x="6922008" y="1377626"/>
            <a:ext cx="2174662" cy="3678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7D63E3-C8CE-4837-B902-0D4220BF32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4" t="26296" r="70833" b="61188"/>
          <a:stretch/>
        </p:blipFill>
        <p:spPr>
          <a:xfrm>
            <a:off x="1143000" y="5477620"/>
            <a:ext cx="1447800" cy="6437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E9C18-F92F-415B-A676-82B42013104E}"/>
              </a:ext>
            </a:extLst>
          </p:cNvPr>
          <p:cNvSpPr txBox="1"/>
          <p:nvPr/>
        </p:nvSpPr>
        <p:spPr>
          <a:xfrm>
            <a:off x="3429000" y="5617273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เพิ่มปัญหาควมต้องการของครัวเรือนเป้าหมาย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A442D-261B-47BD-8E3A-BFE4D8601654}"/>
              </a:ext>
            </a:extLst>
          </p:cNvPr>
          <p:cNvSpPr txBox="1"/>
          <p:nvPr/>
        </p:nvSpPr>
        <p:spPr>
          <a:xfrm>
            <a:off x="6019800" y="5519916"/>
            <a:ext cx="180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กิจกรรมความช่วยเหลือครัวเรือนเป้าหมาย (บันทึกได้หลายครั้ง)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F3D8A7-596C-4B58-8767-3443EDC33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00" t="17592" r="12500" b="3965"/>
          <a:stretch/>
        </p:blipFill>
        <p:spPr>
          <a:xfrm>
            <a:off x="152400" y="1377626"/>
            <a:ext cx="6858000" cy="38105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7E055A-1D4D-4E9F-AF0C-6D4BA68657E1}"/>
              </a:ext>
            </a:extLst>
          </p:cNvPr>
          <p:cNvSpPr/>
          <p:nvPr/>
        </p:nvSpPr>
        <p:spPr>
          <a:xfrm>
            <a:off x="940308" y="5324106"/>
            <a:ext cx="7239000" cy="11854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07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6" name="Picture 5" descr="à¸à¸¥à¸à¸²à¸£à¸à¹à¸à¸«à¸²à¸£à¸¹à¸à¸ à¸²à¸à¸ªà¸³à¸«à¸£à¸±à¸ LOGO à¸à¸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4280"/>
            <a:ext cx="2245167" cy="2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D6794-8622-4FC4-9CA2-F72D43F33A95}"/>
              </a:ext>
            </a:extLst>
          </p:cNvPr>
          <p:cNvSpPr txBox="1"/>
          <p:nvPr/>
        </p:nvSpPr>
        <p:spPr>
          <a:xfrm>
            <a:off x="533400" y="90057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ตัวอย่างการดำเนินงาน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3AAF2-186B-4894-B83C-50FC4886B29D}"/>
              </a:ext>
            </a:extLst>
          </p:cNvPr>
          <p:cNvSpPr/>
          <p:nvPr/>
        </p:nvSpPr>
        <p:spPr>
          <a:xfrm>
            <a:off x="609600" y="1399409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การแก้ไขปัญหาความยากจนแบบบูรณาการด้วยระบบ </a:t>
            </a:r>
            <a:r>
              <a:rPr lang="en-US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TPMAP Logbook 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จังหวัดสมุทรสงคราม</a:t>
            </a:r>
            <a:endParaRPr lang="en-US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93924-44D1-4313-B084-7885D60AEB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1" y="3428999"/>
            <a:ext cx="3151021" cy="2362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B3FB89-FB66-46B7-B84F-664F04781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26" y="1840735"/>
            <a:ext cx="2565192" cy="342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866956-2A13-4247-A488-93C6469352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6" y="2097892"/>
            <a:ext cx="3351120" cy="251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C4D84E-74B0-41FA-83AC-24DC7C7A2F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27" y="4139952"/>
            <a:ext cx="2992881" cy="22451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53DDC8-C645-4DB1-9BB4-D4D471815795}"/>
              </a:ext>
            </a:extLst>
          </p:cNvPr>
          <p:cNvSpPr txBox="1"/>
          <p:nvPr/>
        </p:nvSpPr>
        <p:spPr>
          <a:xfrm>
            <a:off x="7848600" y="6385119"/>
            <a:ext cx="10854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hlinkClick r:id="rId7" action="ppaction://hlinkfile"/>
              </a:rPr>
              <a:t>คลิป</a:t>
            </a:r>
            <a:r>
              <a:rPr lang="th-TH" b="1" dirty="0">
                <a:solidFill>
                  <a:schemeClr val="tx2"/>
                </a:solidFill>
              </a:rPr>
              <a:t>เสียง</a:t>
            </a:r>
          </a:p>
        </p:txBody>
      </p:sp>
    </p:spTree>
    <p:extLst>
      <p:ext uri="{BB962C8B-B14F-4D97-AF65-F5344CB8AC3E}">
        <p14:creationId xmlns:p14="http://schemas.microsoft.com/office/powerpoint/2010/main" val="196787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6" name="Picture 5" descr="à¸à¸¥à¸à¸²à¸£à¸à¹à¸à¸«à¸²à¸£à¸¹à¸à¸ à¸²à¸à¸ªà¸³à¸«à¸£à¸±à¸ LOGO à¸à¸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4280"/>
            <a:ext cx="2245167" cy="2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D6794-8622-4FC4-9CA2-F72D43F33A95}"/>
              </a:ext>
            </a:extLst>
          </p:cNvPr>
          <p:cNvSpPr txBox="1"/>
          <p:nvPr/>
        </p:nvSpPr>
        <p:spPr>
          <a:xfrm>
            <a:off x="263967" y="8106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ตัวอย่างการดำเนินงาน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3AAF2-186B-4894-B83C-50FC4886B29D}"/>
              </a:ext>
            </a:extLst>
          </p:cNvPr>
          <p:cNvSpPr/>
          <p:nvPr/>
        </p:nvSpPr>
        <p:spPr>
          <a:xfrm>
            <a:off x="1445067" y="130457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โครงการยกระดับรายได้ครัวเรือนยากจนด้วยทุนชุมชน </a:t>
            </a: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 action="ppaction://hlinkfile"/>
              </a:rPr>
              <a:t>จังหวัดอ่างทอง</a:t>
            </a:r>
            <a:endParaRPr lang="en-US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A0CFA9-4DD3-4BEF-BFEF-F2CD2E754D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55905" b="-19289"/>
          <a:stretch/>
        </p:blipFill>
        <p:spPr>
          <a:xfrm>
            <a:off x="4960619" y="2590800"/>
            <a:ext cx="4042692" cy="3956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894FEB-8DB4-4E16-AA33-5990B9336D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07"/>
          <a:stretch/>
        </p:blipFill>
        <p:spPr>
          <a:xfrm>
            <a:off x="12192" y="2025168"/>
            <a:ext cx="4848363" cy="39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46" name="Picture 5" descr="à¸à¸¥à¸à¸²à¸£à¸à¹à¸à¸«à¸²à¸£à¸¹à¸à¸ à¸²à¸à¸ªà¸³à¸«à¸£à¸±à¸ LOGO à¸à¸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9" y="36576"/>
            <a:ext cx="2245167" cy="224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D6794-8622-4FC4-9CA2-F72D43F33A95}"/>
              </a:ext>
            </a:extLst>
          </p:cNvPr>
          <p:cNvSpPr txBox="1"/>
          <p:nvPr/>
        </p:nvSpPr>
        <p:spPr>
          <a:xfrm>
            <a:off x="215199" y="70106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ตัวอย่างการดำเนินงาน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53AAF2-186B-4894-B83C-50FC4886B29D}"/>
              </a:ext>
            </a:extLst>
          </p:cNvPr>
          <p:cNvSpPr/>
          <p:nvPr/>
        </p:nvSpPr>
        <p:spPr>
          <a:xfrm>
            <a:off x="990600" y="105606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โครงการยกระดับรายได้ครัวเรือนยากจนด้วยทุนชุมชน จังหวัดอ่างทอง</a:t>
            </a:r>
            <a:endParaRPr lang="en-US" sz="24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B228A-8B33-4159-BBC5-E1684AB39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7" t="17672" r="35000" b="14444"/>
          <a:stretch/>
        </p:blipFill>
        <p:spPr>
          <a:xfrm>
            <a:off x="2895600" y="1517726"/>
            <a:ext cx="3810000" cy="47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38200" y="135870"/>
            <a:ext cx="8305799" cy="609276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                โครงการพัฒนาคุณภาพชีวิตระดับครัวเรือนแบบบูรณาการเชิงพื้นที่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249288" y="773229"/>
            <a:ext cx="6894712" cy="49726"/>
          </a:xfrm>
          <a:prstGeom prst="rect">
            <a:avLst/>
          </a:prstGeom>
          <a:gradFill flip="none" rotWithShape="1">
            <a:gsLst>
              <a:gs pos="13000">
                <a:schemeClr val="accent6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47" name="Oval 1046"/>
          <p:cNvSpPr/>
          <p:nvPr/>
        </p:nvSpPr>
        <p:spPr>
          <a:xfrm>
            <a:off x="8534400" y="6175670"/>
            <a:ext cx="532090" cy="53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D6794-8622-4FC4-9CA2-F72D43F33A95}"/>
              </a:ext>
            </a:extLst>
          </p:cNvPr>
          <p:cNvSpPr txBox="1"/>
          <p:nvPr/>
        </p:nvSpPr>
        <p:spPr>
          <a:xfrm>
            <a:off x="281940" y="1009315"/>
            <a:ext cx="8784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/>
              <a:t>คณะกรรมการติดตามการพัฒนาคุณภาพชีวิต </a:t>
            </a:r>
          </a:p>
          <a:p>
            <a:pPr algn="ctr"/>
            <a:r>
              <a:rPr lang="th-TH" sz="2800" b="1" dirty="0"/>
              <a:t>ตามหลักปรัชญาของเศรษฐกิจพอเพียง  กรมการพัฒนาชุมชน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B3FD2-5234-42CB-885A-8C137C304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67" t="18082" r="35000"/>
          <a:stretch/>
        </p:blipFill>
        <p:spPr>
          <a:xfrm>
            <a:off x="304800" y="2340170"/>
            <a:ext cx="2819400" cy="3979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E0EDA8-14D8-49B5-9917-D7F6BD772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66" t="17407" r="35000" b="8189"/>
          <a:stretch/>
        </p:blipFill>
        <p:spPr>
          <a:xfrm>
            <a:off x="3187045" y="2416370"/>
            <a:ext cx="2819400" cy="390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D1B2A0-7BF6-49FB-87ED-7895B6C4C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6" t="16892" r="35000" b="5740"/>
          <a:stretch/>
        </p:blipFill>
        <p:spPr>
          <a:xfrm>
            <a:off x="5981045" y="2345250"/>
            <a:ext cx="2819400" cy="39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0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299</Words>
  <Application>Microsoft Office PowerPoint</Application>
  <PresentationFormat>นำเสนอทางหน้าจอ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8" baseType="lpstr">
      <vt:lpstr>Angsana New</vt:lpstr>
      <vt:lpstr>AngsanaUPC</vt:lpstr>
      <vt:lpstr>Arial</vt:lpstr>
      <vt:lpstr>Calibri</vt:lpstr>
      <vt:lpstr>Cordia New</vt:lpstr>
      <vt:lpstr>CordiaUPC</vt:lpstr>
      <vt:lpstr>TH Niramit AS</vt:lpstr>
      <vt:lpstr>TH SarabunIT๙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4M</dc:creator>
  <cp:lastModifiedBy>cdd</cp:lastModifiedBy>
  <cp:revision>42</cp:revision>
  <cp:lastPrinted>2020-04-27T07:45:39Z</cp:lastPrinted>
  <dcterms:created xsi:type="dcterms:W3CDTF">2018-12-17T03:00:49Z</dcterms:created>
  <dcterms:modified xsi:type="dcterms:W3CDTF">2020-04-27T07:46:00Z</dcterms:modified>
</cp:coreProperties>
</file>