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77" r:id="rId2"/>
  </p:sldIdLst>
  <p:sldSz cx="9906000" cy="6858000" type="A4"/>
  <p:notesSz cx="9926638" cy="67976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8C9F"/>
    <a:srgbClr val="FFCC00"/>
    <a:srgbClr val="66FF33"/>
    <a:srgbClr val="DF13B3"/>
    <a:srgbClr val="7119B9"/>
    <a:srgbClr val="C41604"/>
    <a:srgbClr val="D8E3A9"/>
    <a:srgbClr val="3FBEA1"/>
    <a:srgbClr val="8CCDA6"/>
    <a:srgbClr val="3AB5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1124" y="5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5622797" y="1"/>
            <a:ext cx="4301543" cy="341064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D5AB5BF1-8BEB-4A0A-AB1A-72F3AEBA53D7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3306763" y="849313"/>
            <a:ext cx="3313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4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5622797" y="6456612"/>
            <a:ext cx="4301543" cy="341064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9A159ED4-D932-46D6-A1FC-730F9789D9D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492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2341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4380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52942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300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6740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9911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5713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6428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3129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630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7233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E25AB-0C19-4744-B98A-E1083DCEEB38}" type="datetimeFigureOut">
              <a:rPr lang="th-TH" smtClean="0"/>
              <a:pPr/>
              <a:t>29/03/63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1D682-1138-49C9-AE34-C7D016C126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322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6841737" y="1965932"/>
            <a:ext cx="1506696" cy="1017545"/>
          </a:xfrm>
          <a:prstGeom prst="rect">
            <a:avLst/>
          </a:prstGeom>
          <a:ln w="19050">
            <a:solidFill>
              <a:srgbClr val="2B8C9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Rectangle 32"/>
          <p:cNvSpPr/>
          <p:nvPr/>
        </p:nvSpPr>
        <p:spPr>
          <a:xfrm>
            <a:off x="8478095" y="1991064"/>
            <a:ext cx="1346390" cy="1017545"/>
          </a:xfrm>
          <a:prstGeom prst="rect">
            <a:avLst/>
          </a:prstGeom>
          <a:ln w="19050">
            <a:solidFill>
              <a:srgbClr val="2B8C9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207173" y="1970204"/>
            <a:ext cx="1515155" cy="1017545"/>
          </a:xfrm>
          <a:prstGeom prst="rect">
            <a:avLst/>
          </a:prstGeom>
          <a:ln w="19050">
            <a:solidFill>
              <a:srgbClr val="2B8C9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ผืนผ้า 4">
            <a:extLst>
              <a:ext uri="{FF2B5EF4-FFF2-40B4-BE49-F238E27FC236}">
                <a16:creationId xmlns:a16="http://schemas.microsoft.com/office/drawing/2014/main" id="{DF7E556D-731B-4503-BA2E-42362135B80E}"/>
              </a:ext>
            </a:extLst>
          </p:cNvPr>
          <p:cNvSpPr/>
          <p:nvPr/>
        </p:nvSpPr>
        <p:spPr>
          <a:xfrm>
            <a:off x="6475" y="-34498"/>
            <a:ext cx="9922135" cy="793637"/>
          </a:xfrm>
          <a:prstGeom prst="rect">
            <a:avLst/>
          </a:prstGeom>
          <a:solidFill>
            <a:srgbClr val="2B8C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แผนปฏิบัติการ 90 วัน “ปลูกผักสวนครัว เพื่อสร้างความมั่นคงทางอาหาร”</a:t>
            </a:r>
            <a:endParaRPr lang="th-TH" sz="3733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1A9E8A91-4660-4786-8E99-B1EE4F7311E0}"/>
              </a:ext>
            </a:extLst>
          </p:cNvPr>
          <p:cNvSpPr/>
          <p:nvPr/>
        </p:nvSpPr>
        <p:spPr>
          <a:xfrm>
            <a:off x="5048043" y="738864"/>
            <a:ext cx="5106133" cy="478838"/>
          </a:xfrm>
          <a:prstGeom prst="homePlate">
            <a:avLst/>
          </a:prstGeom>
          <a:solidFill>
            <a:srgbClr val="3FB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มิถุนายน 63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804" y="1953775"/>
            <a:ext cx="1515155" cy="5570756"/>
          </a:xfrm>
          <a:prstGeom prst="rect">
            <a:avLst/>
          </a:prstGeom>
          <a:noFill/>
          <a:ln w="19050">
            <a:solidFill>
              <a:srgbClr val="FFCC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จะพัฒนาใครเขา ต้องเริ่มจากตัวเราก่อน</a:t>
            </a:r>
          </a:p>
          <a:p>
            <a:endParaRPr lang="th-TH" sz="1600" dirty="0"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r>
              <a:rPr lang="th-TH" sz="1600" dirty="0">
                <a:ea typeface="Calibri" panose="020F0502020204030204" pitchFamily="34" charset="0"/>
                <a:cs typeface="TH SarabunIT๙" panose="020B0500040200020003" pitchFamily="34" charset="-34"/>
              </a:rPr>
              <a:t>มอบหมายให้เจ้าหน้าที่พัฒนาชุมชนทุกคน ตั้งแต่ พจ./หน.กลุ่ม/ฝ่าย/พอ. จนถึง พก.</a:t>
            </a:r>
          </a:p>
          <a:p>
            <a:r>
              <a:rPr lang="th-TH" sz="1600" dirty="0">
                <a:ea typeface="Calibri" panose="020F0502020204030204" pitchFamily="34" charset="0"/>
                <a:cs typeface="TH SarabunIT๙" panose="020B0500040200020003" pitchFamily="34" charset="-34"/>
              </a:rPr>
              <a:t>ปลูกผักสวนครัว</a:t>
            </a:r>
          </a:p>
          <a:p>
            <a:r>
              <a:rPr lang="th-TH" sz="1600">
                <a:ea typeface="Calibri" panose="020F0502020204030204" pitchFamily="34" charset="0"/>
                <a:cs typeface="TH SarabunIT๙" panose="020B0500040200020003" pitchFamily="34" charset="-34"/>
              </a:rPr>
              <a:t>อย่าง</a:t>
            </a:r>
            <a:r>
              <a:rPr lang="th-TH" sz="1600" dirty="0">
                <a:ea typeface="Calibri" panose="020F0502020204030204" pitchFamily="34" charset="0"/>
                <a:cs typeface="TH SarabunIT๙" panose="020B0500040200020003" pitchFamily="34" charset="-34"/>
              </a:rPr>
              <a:t>น้อย 5 </a:t>
            </a:r>
            <a:r>
              <a:rPr lang="th-TH" sz="1600">
                <a:ea typeface="Calibri" panose="020F0502020204030204" pitchFamily="34" charset="0"/>
                <a:cs typeface="TH SarabunIT๙" panose="020B0500040200020003" pitchFamily="34" charset="-34"/>
              </a:rPr>
              <a:t>ชนิด </a:t>
            </a:r>
          </a:p>
          <a:p>
            <a:r>
              <a:rPr lang="th-TH" sz="1600">
                <a:ea typeface="Calibri" panose="020F0502020204030204" pitchFamily="34" charset="0"/>
                <a:cs typeface="TH SarabunIT๙" panose="020B0500040200020003" pitchFamily="34" charset="-34"/>
              </a:rPr>
              <a:t>เพื่อ</a:t>
            </a:r>
            <a:r>
              <a:rPr lang="th-TH" sz="1600" dirty="0">
                <a:ea typeface="Calibri" panose="020F0502020204030204" pitchFamily="34" charset="0"/>
                <a:cs typeface="TH SarabunIT๙" panose="020B0500040200020003" pitchFamily="34" charset="-34"/>
              </a:rPr>
              <a:t>เป็นตัวอย่างแก่ประชาชน และสร้างกระบวนการเรียนรู้ในระดับบุคคลก่อนลงไปส่งเสริมให้ประชาชน</a:t>
            </a:r>
          </a:p>
          <a:p>
            <a:endParaRPr lang="th-TH" sz="1600" b="1" dirty="0">
              <a:latin typeface="TH SarabunPSK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537550" y="1953775"/>
            <a:ext cx="1510493" cy="4989186"/>
          </a:xfrm>
          <a:prstGeom prst="rect">
            <a:avLst/>
          </a:prstGeom>
          <a:noFill/>
          <a:ln w="19050">
            <a:solidFill>
              <a:srgbClr val="FFCC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ผนึกกำลัง ตั้งระบบ ทำให้ครบวงจร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1600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อำเภอวางแผนการขับเคลื่อนร่วมกับ             ส่วนราชการ/อปท./ผู้ใหญ่บ้าน/กำนัน/องค์กรทางศาสนาหน่วยงานในพื้นที่ และภาคีเครือข่าย โดยใช้ข้อมูลแผนที่เดินดินของ รพ.สต. และ </a:t>
            </a:r>
            <a:r>
              <a:rPr lang="th-TH" sz="1600" dirty="0" err="1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จปฐ</a:t>
            </a:r>
            <a:r>
              <a:rPr lang="th-TH" sz="1600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479889" y="1995948"/>
            <a:ext cx="1344595" cy="5068952"/>
          </a:xfrm>
          <a:prstGeom prst="rect">
            <a:avLst/>
          </a:prstGeom>
          <a:noFill/>
          <a:ln w="19050">
            <a:solidFill>
              <a:srgbClr val="2B8C9F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การคัดเลือกบุคคลต้นแบบและ        เชิดชูเกียรติ</a:t>
            </a: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th-TH" sz="16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1) ระดับผู้บริหาร              ซึ่งกำหนดนโยบายและผลักดันกิจกรรมให้เกิดผลอย่างเป็นรูปธรรม </a:t>
            </a: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180340" algn="l"/>
                <a:tab pos="540385" algn="l"/>
              </a:tabLst>
            </a:pPr>
            <a:r>
              <a:rPr lang="th-TH" sz="16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2) ระดับผู้ปฏิบัติการ ที่มีครัวเรือนใน              ความรับผิดชอบปลูกผักสวนครัวเกิน 90 %</a:t>
            </a: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180340" algn="l"/>
                <a:tab pos="540385" algn="l"/>
              </a:tabLst>
            </a:pPr>
            <a:r>
              <a:rPr lang="th-TH" sz="16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3) ระดับชุมชน ที่มีครัวเรือนปลูกผัก            สวนครัวเกิน 90 %</a:t>
            </a: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180340" algn="l"/>
                <a:tab pos="540385" algn="l"/>
              </a:tabLst>
            </a:pP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180340" algn="l"/>
                <a:tab pos="540385" algn="l"/>
              </a:tabLst>
            </a:pPr>
            <a:endParaRPr lang="th-TH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180340" algn="l"/>
                <a:tab pos="540385" algn="l"/>
              </a:tabLst>
            </a:pPr>
            <a:endParaRPr lang="en-US" sz="16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797321" y="1970606"/>
            <a:ext cx="1624617" cy="5527539"/>
          </a:xfrm>
          <a:prstGeom prst="rect">
            <a:avLst/>
          </a:prstGeom>
          <a:noFill/>
          <a:ln w="19050">
            <a:solidFill>
              <a:srgbClr val="FFCC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ผู้นำต้องทำก่อน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1600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ปัจจัยแห่งความสำเร็จของกิจกรรมนี้ คือ ผู้นำต้องทำเป็นตัวอย่าง จึงต้องขอความร่วมมือและเชิญชวนให้ผู้นำร่วมกิจกรรมปลูกผักสวนครัว เพื่อสร้างกระแส และกระตุ้นให้กิจกรรมนี้ขับเคลื่อนได้อย่างรวดเร็ว</a:t>
            </a:r>
            <a:endParaRPr lang="th-TH" sz="1600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207173" y="1970478"/>
            <a:ext cx="1515155" cy="5124673"/>
          </a:xfrm>
          <a:prstGeom prst="rect">
            <a:avLst/>
          </a:prstGeom>
          <a:noFill/>
          <a:ln w="19050">
            <a:solidFill>
              <a:srgbClr val="2B8C9F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ส่งเสริมการปลูกผักสวนครัวแบบเข้าถึงทุกครัวเรือน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1600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ทีมปฏิบัติการหมู่บ้าน           ลงไปให้คำแนะนำและกระตุ้นปฏิบัติการ              โดยทำงานแบบคนจน เน้นการพึ่งตนเอง อาจใช้ความสามัคคีช่วยกัน</a:t>
            </a:r>
            <a:r>
              <a:rPr lang="th-TH" sz="1600" dirty="0" err="1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ทำใน</a:t>
            </a:r>
            <a:r>
              <a:rPr lang="th-TH" sz="1600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ลักษณะกลุ่มเล็ก ๆ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Calibri" panose="020F0502020204030204" pitchFamily="34" charset="0"/>
              <a:cs typeface="TH SarabunIT๙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843531" y="1980771"/>
            <a:ext cx="1515155" cy="5305427"/>
          </a:xfrm>
          <a:prstGeom prst="rect">
            <a:avLst/>
          </a:prstGeom>
          <a:noFill/>
          <a:ln w="19050">
            <a:solidFill>
              <a:srgbClr val="2B8C9F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สร้างเครือข่าย            ขยายผล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latin typeface="Calibri" panose="020F0502020204030204" pitchFamily="34" charset="0"/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r>
              <a:rPr lang="th-TH" sz="1600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- เชื่อมโยงการแลกเปลี่ยนแบ่งปัน</a:t>
            </a:r>
          </a:p>
          <a:p>
            <a:r>
              <a:rPr lang="th-TH" sz="1600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เมล็ดพันธุ์/ ต้นกล้า</a:t>
            </a:r>
          </a:p>
          <a:p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r>
              <a:rPr lang="th-TH" sz="1600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- เอามื้อสามัคคีกลุ่มเล็กในชุมชน</a:t>
            </a:r>
          </a:p>
          <a:p>
            <a:pPr marL="171450" indent="-171450">
              <a:buFontTx/>
              <a:buChar char="-"/>
            </a:pP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r>
              <a:rPr lang="th-TH" sz="1600" dirty="0">
                <a:ea typeface="Calibri" panose="020F0502020204030204" pitchFamily="34" charset="0"/>
                <a:cs typeface="TH SarabunIT๙" panose="020B0500040200020003" pitchFamily="34" charset="-34"/>
              </a:rPr>
              <a:t>- รวมกลุ่มนำผลผลิต                  ที่เหลือจากการบริโภค ทำบุญ ทำทาน แบ่งปัน ไปแปรรูป และจำหน่าย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1600" dirty="0">
              <a:ea typeface="Calibri" panose="020F0502020204030204" pitchFamily="34" charset="0"/>
              <a:cs typeface="TH SarabunIT๙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34" name="Elbow Connector 33"/>
          <p:cNvCxnSpPr/>
          <p:nvPr/>
        </p:nvCxnSpPr>
        <p:spPr>
          <a:xfrm rot="5400000">
            <a:off x="2905734" y="1307987"/>
            <a:ext cx="366594" cy="936377"/>
          </a:xfrm>
          <a:prstGeom prst="bentConnector3">
            <a:avLst/>
          </a:prstGeom>
          <a:ln w="1905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16200000" flipH="1">
            <a:off x="3744520" y="1388886"/>
            <a:ext cx="349763" cy="746790"/>
          </a:xfrm>
          <a:prstGeom prst="bentConnector3">
            <a:avLst>
              <a:gd name="adj1" fmla="val 56081"/>
            </a:avLst>
          </a:prstGeom>
          <a:ln w="1905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endCxn id="83" idx="0"/>
          </p:cNvCxnSpPr>
          <p:nvPr/>
        </p:nvCxnSpPr>
        <p:spPr>
          <a:xfrm>
            <a:off x="7722848" y="1800089"/>
            <a:ext cx="1429339" cy="195859"/>
          </a:xfrm>
          <a:prstGeom prst="bentConnector2">
            <a:avLst/>
          </a:prstGeom>
          <a:ln w="19050">
            <a:solidFill>
              <a:srgbClr val="2B8C9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922696" y="1506096"/>
            <a:ext cx="9647" cy="421796"/>
          </a:xfrm>
          <a:prstGeom prst="line">
            <a:avLst/>
          </a:prstGeom>
          <a:ln w="1905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ounded Rectangle 63"/>
          <p:cNvSpPr/>
          <p:nvPr/>
        </p:nvSpPr>
        <p:spPr>
          <a:xfrm>
            <a:off x="3053133" y="1215194"/>
            <a:ext cx="1469153" cy="366551"/>
          </a:xfrm>
          <a:prstGeom prst="roundRect">
            <a:avLst/>
          </a:prstGeom>
          <a:ln w="19050">
            <a:solidFill>
              <a:srgbClr val="FFCC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 – 30 เม.ย.</a:t>
            </a:r>
          </a:p>
        </p:txBody>
      </p:sp>
      <p:sp>
        <p:nvSpPr>
          <p:cNvPr id="146" name="Arrow: Pentagon 7">
            <a:extLst>
              <a:ext uri="{FF2B5EF4-FFF2-40B4-BE49-F238E27FC236}">
                <a16:creationId xmlns:a16="http://schemas.microsoft.com/office/drawing/2014/main" id="{38D5667E-E87F-4C8F-925F-DF4B7E6556F4}"/>
              </a:ext>
            </a:extLst>
          </p:cNvPr>
          <p:cNvSpPr/>
          <p:nvPr/>
        </p:nvSpPr>
        <p:spPr>
          <a:xfrm>
            <a:off x="4837814" y="728571"/>
            <a:ext cx="2136700" cy="478838"/>
          </a:xfrm>
          <a:prstGeom prst="homePlate">
            <a:avLst/>
          </a:prstGeom>
          <a:solidFill>
            <a:srgbClr val="8CC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พฤษภาคม 63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15186C5F-72B1-4E3B-A1B1-728FC380C24A}"/>
              </a:ext>
            </a:extLst>
          </p:cNvPr>
          <p:cNvSpPr/>
          <p:nvPr/>
        </p:nvSpPr>
        <p:spPr>
          <a:xfrm>
            <a:off x="6475" y="736451"/>
            <a:ext cx="5228737" cy="473264"/>
          </a:xfrm>
          <a:prstGeom prst="homePlate">
            <a:avLst/>
          </a:prstGeom>
          <a:solidFill>
            <a:srgbClr val="D8E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เมษายน 63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449170" y="1196304"/>
            <a:ext cx="1577886" cy="345698"/>
          </a:xfrm>
          <a:prstGeom prst="roundRect">
            <a:avLst/>
          </a:prstGeom>
          <a:ln w="19050">
            <a:solidFill>
              <a:srgbClr val="FFCC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 – 15 เม.ย.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5235212" y="1229747"/>
            <a:ext cx="4670788" cy="345698"/>
          </a:xfrm>
          <a:prstGeom prst="roundRect">
            <a:avLst/>
          </a:prstGeom>
          <a:ln w="19050">
            <a:solidFill>
              <a:srgbClr val="2B8C9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 พ.ค. – 30 มิ.ย </a:t>
            </a:r>
          </a:p>
        </p:txBody>
      </p:sp>
      <p:cxnSp>
        <p:nvCxnSpPr>
          <p:cNvPr id="166" name="Elbow Connector 165"/>
          <p:cNvCxnSpPr/>
          <p:nvPr/>
        </p:nvCxnSpPr>
        <p:spPr>
          <a:xfrm flipV="1">
            <a:off x="5906166" y="1800089"/>
            <a:ext cx="1816682" cy="121867"/>
          </a:xfrm>
          <a:prstGeom prst="bentConnector3">
            <a:avLst>
              <a:gd name="adj1" fmla="val 837"/>
            </a:avLst>
          </a:prstGeom>
          <a:ln w="19050">
            <a:solidFill>
              <a:srgbClr val="2B8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>
            <a:off x="7730442" y="1575445"/>
            <a:ext cx="8553" cy="383673"/>
          </a:xfrm>
          <a:prstGeom prst="line">
            <a:avLst/>
          </a:prstGeom>
          <a:ln w="19050">
            <a:solidFill>
              <a:srgbClr val="2B8C9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 flipV="1">
            <a:off x="5207173" y="6826101"/>
            <a:ext cx="1515155" cy="10634"/>
          </a:xfrm>
          <a:prstGeom prst="line">
            <a:avLst/>
          </a:prstGeom>
          <a:ln w="19050">
            <a:solidFill>
              <a:srgbClr val="2B8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/>
          <p:nvPr/>
        </p:nvCxnSpPr>
        <p:spPr>
          <a:xfrm>
            <a:off x="8479888" y="6826101"/>
            <a:ext cx="1344596" cy="3"/>
          </a:xfrm>
          <a:prstGeom prst="line">
            <a:avLst/>
          </a:prstGeom>
          <a:ln w="19050">
            <a:solidFill>
              <a:srgbClr val="2B8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>
            <a:off x="6843530" y="6826102"/>
            <a:ext cx="1515155" cy="0"/>
          </a:xfrm>
          <a:prstGeom prst="line">
            <a:avLst/>
          </a:prstGeom>
          <a:ln w="19050">
            <a:solidFill>
              <a:srgbClr val="2B8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>
            <a:off x="3537549" y="6826101"/>
            <a:ext cx="1510494" cy="0"/>
          </a:xfrm>
          <a:prstGeom prst="line">
            <a:avLst/>
          </a:prstGeom>
          <a:ln w="1905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>
            <a:off x="1797321" y="6826101"/>
            <a:ext cx="1624617" cy="0"/>
          </a:xfrm>
          <a:prstGeom prst="line">
            <a:avLst/>
          </a:prstGeom>
          <a:ln w="1905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159753" y="6826101"/>
            <a:ext cx="1489255" cy="0"/>
          </a:xfrm>
          <a:prstGeom prst="line">
            <a:avLst/>
          </a:prstGeom>
          <a:ln w="1905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6357" y="1955727"/>
            <a:ext cx="1502206" cy="701748"/>
          </a:xfrm>
          <a:prstGeom prst="rect">
            <a:avLst/>
          </a:prstGeom>
          <a:noFill/>
          <a:ln w="19050">
            <a:solidFill>
              <a:srgbClr val="FFCC00"/>
            </a:solidFill>
          </a:ln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29" name="TextBox 28"/>
          <p:cNvSpPr txBox="1"/>
          <p:nvPr/>
        </p:nvSpPr>
        <p:spPr>
          <a:xfrm>
            <a:off x="1807562" y="1974433"/>
            <a:ext cx="1607393" cy="701748"/>
          </a:xfrm>
          <a:prstGeom prst="rect">
            <a:avLst/>
          </a:prstGeom>
          <a:noFill/>
          <a:ln w="19050">
            <a:solidFill>
              <a:srgbClr val="FFCC00"/>
            </a:solidFill>
          </a:ln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30" name="TextBox 29"/>
          <p:cNvSpPr txBox="1"/>
          <p:nvPr/>
        </p:nvSpPr>
        <p:spPr>
          <a:xfrm>
            <a:off x="3546302" y="1950900"/>
            <a:ext cx="1502206" cy="701748"/>
          </a:xfrm>
          <a:prstGeom prst="rect">
            <a:avLst/>
          </a:prstGeom>
          <a:noFill/>
          <a:ln w="19050">
            <a:solidFill>
              <a:srgbClr val="FFCC00"/>
            </a:solidFill>
          </a:ln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94687950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2678</TotalTime>
  <Words>312</Words>
  <Application>Microsoft Office PowerPoint</Application>
  <PresentationFormat>A4 Paper (210x297 mm)</PresentationFormat>
  <Paragraphs>55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TH SarabunPSK</vt:lpstr>
      <vt:lpstr>ธีมของ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Inspector</dc:creator>
  <cp:lastModifiedBy>Administrator</cp:lastModifiedBy>
  <cp:revision>328</cp:revision>
  <cp:lastPrinted>2020-03-27T09:27:24Z</cp:lastPrinted>
  <dcterms:created xsi:type="dcterms:W3CDTF">2018-04-03T03:11:17Z</dcterms:created>
  <dcterms:modified xsi:type="dcterms:W3CDTF">2020-03-29T05:05:33Z</dcterms:modified>
</cp:coreProperties>
</file>