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</p:sldMasterIdLst>
  <p:notesMasterIdLst>
    <p:notesMasterId r:id="rId8"/>
  </p:notesMasterIdLst>
  <p:sldIdLst>
    <p:sldId id="285" r:id="rId2"/>
    <p:sldId id="287" r:id="rId3"/>
    <p:sldId id="297" r:id="rId4"/>
    <p:sldId id="298" r:id="rId5"/>
    <p:sldId id="290" r:id="rId6"/>
    <p:sldId id="311" r:id="rId7"/>
  </p:sldIdLst>
  <p:sldSz cx="12192000" cy="6858000"/>
  <p:notesSz cx="6877050" cy="10002838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4D1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7" d="100"/>
          <a:sy n="87" d="100"/>
        </p:scale>
        <p:origin x="204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9738" cy="501650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idx="1"/>
          </p:nvPr>
        </p:nvSpPr>
        <p:spPr>
          <a:xfrm>
            <a:off x="3895725" y="0"/>
            <a:ext cx="2979738" cy="501650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6CC38929-C2AB-4801-A6C2-5A79817367C6}" type="datetimeFigureOut">
              <a:rPr lang="th-TH" smtClean="0"/>
              <a:pPr/>
              <a:t>27/04/63</a:t>
            </a:fld>
            <a:endParaRPr lang="th-TH"/>
          </a:p>
        </p:txBody>
      </p:sp>
      <p:sp>
        <p:nvSpPr>
          <p:cNvPr id="4" name="ตัวแทนรูปบนสไลด์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49363"/>
            <a:ext cx="6000750" cy="3376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th-TH"/>
          </a:p>
        </p:txBody>
      </p:sp>
      <p:sp>
        <p:nvSpPr>
          <p:cNvPr id="5" name="ตัวแทน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687389" y="4813301"/>
            <a:ext cx="5502275" cy="3938588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th-TH" smtClean="0"/>
              <a:t>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9501188"/>
            <a:ext cx="2979738" cy="501650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5"/>
          </p:nvPr>
        </p:nvSpPr>
        <p:spPr>
          <a:xfrm>
            <a:off x="3895725" y="9501188"/>
            <a:ext cx="2979738" cy="501650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50151741-0466-47E7-8106-6056AD579A0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85784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14" tIns="91414" rIns="91414" bIns="91414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617410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14" tIns="91414" rIns="91414" bIns="91414" anchor="t" anchorCtr="0">
            <a:noAutofit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51250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A93-9AAA-4F80-A4A7-766CCA34C26C}" type="datetimeFigureOut">
              <a:rPr lang="th-TH" smtClean="0"/>
              <a:pPr/>
              <a:t>27/04/63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CD9C3-6561-4EBF-BF88-5C5E9016AE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31875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A93-9AAA-4F80-A4A7-766CCA34C26C}" type="datetimeFigureOut">
              <a:rPr lang="th-TH" smtClean="0"/>
              <a:pPr/>
              <a:t>27/04/63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CD9C3-6561-4EBF-BF88-5C5E9016AE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1929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A93-9AAA-4F80-A4A7-766CCA34C26C}" type="datetimeFigureOut">
              <a:rPr lang="th-TH" smtClean="0"/>
              <a:pPr/>
              <a:t>27/04/63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CD9C3-6561-4EBF-BF88-5C5E9016AE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03475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6557433" y="2655800"/>
            <a:ext cx="5277200" cy="1546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016217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 + 3 columns"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8"/>
          <p:cNvSpPr txBox="1">
            <a:spLocks noGrp="1"/>
          </p:cNvSpPr>
          <p:nvPr>
            <p:ph type="title"/>
          </p:nvPr>
        </p:nvSpPr>
        <p:spPr>
          <a:xfrm>
            <a:off x="5096000" y="1190967"/>
            <a:ext cx="6486400" cy="921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6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8"/>
          <p:cNvSpPr txBox="1">
            <a:spLocks noGrp="1"/>
          </p:cNvSpPr>
          <p:nvPr>
            <p:ph type="body" idx="1"/>
          </p:nvPr>
        </p:nvSpPr>
        <p:spPr>
          <a:xfrm>
            <a:off x="5096000" y="2369567"/>
            <a:ext cx="2063200" cy="399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⊷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⊶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⊸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  <p:sp>
        <p:nvSpPr>
          <p:cNvPr id="71" name="Google Shape;71;p8"/>
          <p:cNvSpPr txBox="1">
            <a:spLocks noGrp="1"/>
          </p:cNvSpPr>
          <p:nvPr>
            <p:ph type="body" idx="2"/>
          </p:nvPr>
        </p:nvSpPr>
        <p:spPr>
          <a:xfrm>
            <a:off x="7264851" y="2369567"/>
            <a:ext cx="2063200" cy="399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⊷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⊶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⊸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  <p:sp>
        <p:nvSpPr>
          <p:cNvPr id="72" name="Google Shape;72;p8"/>
          <p:cNvSpPr txBox="1">
            <a:spLocks noGrp="1"/>
          </p:cNvSpPr>
          <p:nvPr>
            <p:ph type="body" idx="3"/>
          </p:nvPr>
        </p:nvSpPr>
        <p:spPr>
          <a:xfrm>
            <a:off x="9433701" y="2369567"/>
            <a:ext cx="2063200" cy="399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23323" rtl="0">
              <a:spcBef>
                <a:spcPts val="800"/>
              </a:spcBef>
              <a:spcAft>
                <a:spcPts val="0"/>
              </a:spcAft>
              <a:buSzPts val="1400"/>
              <a:buChar char="⊷"/>
              <a:defRPr sz="1867"/>
            </a:lvl1pPr>
            <a:lvl2pPr marL="1219170" lvl="1" indent="-423323" rtl="0">
              <a:spcBef>
                <a:spcPts val="0"/>
              </a:spcBef>
              <a:spcAft>
                <a:spcPts val="0"/>
              </a:spcAft>
              <a:buSzPts val="1400"/>
              <a:buChar char="⊶"/>
              <a:defRPr sz="1867"/>
            </a:lvl2pPr>
            <a:lvl3pPr marL="1828754" lvl="2" indent="-423323" rtl="0">
              <a:spcBef>
                <a:spcPts val="0"/>
              </a:spcBef>
              <a:spcAft>
                <a:spcPts val="0"/>
              </a:spcAft>
              <a:buSzPts val="1400"/>
              <a:buChar char="⊸"/>
              <a:defRPr sz="1867"/>
            </a:lvl3pPr>
            <a:lvl4pPr marL="2438339" lvl="3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4pPr>
            <a:lvl5pPr marL="3047924" lvl="4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5pPr>
            <a:lvl6pPr marL="3657509" lvl="5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6pPr>
            <a:lvl7pPr marL="4267093" lvl="6" indent="-423323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7pPr>
            <a:lvl8pPr marL="4876678" lvl="7" indent="-423323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867"/>
            </a:lvl8pPr>
            <a:lvl9pPr marL="5486263" lvl="8" indent="-423323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867"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101612" y="6333135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defTabSz="1219170">
              <a:buClr>
                <a:srgbClr val="000000"/>
              </a:buClr>
            </a:pPr>
            <a:fld id="{00000000-1234-1234-1234-123412341234}" type="slidenum">
              <a:rPr lang="en" kern="0" smtClean="0">
                <a:solidFill>
                  <a:srgbClr val="51B148"/>
                </a:solidFill>
              </a:rPr>
              <a:pPr defTabSz="1219170">
                <a:buClr>
                  <a:srgbClr val="000000"/>
                </a:buClr>
              </a:pPr>
              <a:t>‹#›</a:t>
            </a:fld>
            <a:endParaRPr lang="en" kern="0">
              <a:solidFill>
                <a:srgbClr val="51B14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08232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A93-9AAA-4F80-A4A7-766CCA34C26C}" type="datetimeFigureOut">
              <a:rPr lang="th-TH" smtClean="0"/>
              <a:pPr/>
              <a:t>27/04/63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CD9C3-6561-4EBF-BF88-5C5E9016AE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174526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A93-9AAA-4F80-A4A7-766CCA34C26C}" type="datetimeFigureOut">
              <a:rPr lang="th-TH" smtClean="0"/>
              <a:pPr/>
              <a:t>27/04/63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CD9C3-6561-4EBF-BF88-5C5E9016AE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98619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A93-9AAA-4F80-A4A7-766CCA34C26C}" type="datetimeFigureOut">
              <a:rPr lang="th-TH" smtClean="0"/>
              <a:pPr/>
              <a:t>27/04/63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CD9C3-6561-4EBF-BF88-5C5E9016AE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078406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A93-9AAA-4F80-A4A7-766CCA34C26C}" type="datetimeFigureOut">
              <a:rPr lang="th-TH" smtClean="0"/>
              <a:pPr/>
              <a:t>27/04/63</a:t>
            </a:fld>
            <a:endParaRPr lang="th-T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CD9C3-6561-4EBF-BF88-5C5E9016AE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2569243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A93-9AAA-4F80-A4A7-766CCA34C26C}" type="datetimeFigureOut">
              <a:rPr lang="th-TH" smtClean="0"/>
              <a:pPr/>
              <a:t>27/04/63</a:t>
            </a:fld>
            <a:endParaRPr lang="th-T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CD9C3-6561-4EBF-BF88-5C5E9016AE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31662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A93-9AAA-4F80-A4A7-766CCA34C26C}" type="datetimeFigureOut">
              <a:rPr lang="th-TH" smtClean="0"/>
              <a:pPr/>
              <a:t>27/04/63</a:t>
            </a:fld>
            <a:endParaRPr lang="th-T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CD9C3-6561-4EBF-BF88-5C5E9016AE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21743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A93-9AAA-4F80-A4A7-766CCA34C26C}" type="datetimeFigureOut">
              <a:rPr lang="th-TH" smtClean="0"/>
              <a:pPr/>
              <a:t>27/04/63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CD9C3-6561-4EBF-BF88-5C5E9016AE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935284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2DAA93-9AAA-4F80-A4A7-766CCA34C26C}" type="datetimeFigureOut">
              <a:rPr lang="th-TH" smtClean="0"/>
              <a:pPr/>
              <a:t>27/04/63</a:t>
            </a:fld>
            <a:endParaRPr lang="th-T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FCD9C3-6561-4EBF-BF88-5C5E9016AE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997336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alphaModFix amt="50000"/>
            <a:lum/>
          </a:blip>
          <a:srcRect/>
          <a:stretch>
            <a:fillRect l="-2000" t="-6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2DAA93-9AAA-4F80-A4A7-766CCA34C26C}" type="datetimeFigureOut">
              <a:rPr lang="th-TH" smtClean="0"/>
              <a:pPr/>
              <a:t>27/04/63</a:t>
            </a:fld>
            <a:endParaRPr lang="th-T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FCD9C3-6561-4EBF-BF88-5C5E9016AE3E}" type="slidenum">
              <a:rPr lang="th-TH" smtClean="0"/>
              <a:pPr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18737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85000"/>
            <a:lum/>
          </a:blip>
          <a:srcRect/>
          <a:stretch>
            <a:fillRect l="-2000" t="-6000" r="-1000"/>
          </a:stretch>
        </a:blipFill>
        <a:effectLst/>
      </p:bgPr>
    </p:bg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2"/>
          <p:cNvSpPr/>
          <p:nvPr/>
        </p:nvSpPr>
        <p:spPr>
          <a:xfrm>
            <a:off x="0" y="0"/>
            <a:ext cx="12191999" cy="5078313"/>
          </a:xfrm>
          <a:prstGeom prst="rect">
            <a:avLst/>
          </a:prstGeom>
          <a:solidFill>
            <a:schemeClr val="bg1">
              <a:alpha val="55000"/>
            </a:schemeClr>
          </a:solidFill>
          <a:ln>
            <a:noFill/>
          </a:ln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endParaRPr lang="th-TH" sz="54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>
              <a:lnSpc>
                <a:spcPct val="90000"/>
              </a:lnSpc>
            </a:pPr>
            <a:endParaRPr lang="th-TH" sz="5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>
              <a:lnSpc>
                <a:spcPct val="90000"/>
              </a:lnSpc>
            </a:pPr>
            <a:endParaRPr lang="th-TH" sz="48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>
              <a:lnSpc>
                <a:spcPct val="90000"/>
              </a:lnSpc>
            </a:pPr>
            <a:endParaRPr lang="th-TH" sz="54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>
              <a:lnSpc>
                <a:spcPct val="90000"/>
              </a:lnSpc>
            </a:pPr>
            <a:r>
              <a:rPr lang="th-TH" sz="72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การขับเคลื่อนแผนปฏิบัติการ 90 วัน </a:t>
            </a:r>
          </a:p>
          <a:p>
            <a:pPr algn="ctr">
              <a:lnSpc>
                <a:spcPct val="90000"/>
              </a:lnSpc>
            </a:pPr>
            <a:r>
              <a:rPr lang="th-TH" sz="6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“ปลูกผักสวนครัว เพื่อสร้างความมั่นคงทางอาหาร”</a:t>
            </a:r>
          </a:p>
          <a:p>
            <a:pPr algn="ctr">
              <a:lnSpc>
                <a:spcPct val="90000"/>
              </a:lnSpc>
            </a:pPr>
            <a:r>
              <a:rPr lang="th-TH" sz="1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endParaRPr lang="th-TH" sz="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สี่เหลี่ยมผืนผ้า 2"/>
          <p:cNvSpPr/>
          <p:nvPr/>
        </p:nvSpPr>
        <p:spPr>
          <a:xfrm>
            <a:off x="553328" y="6027953"/>
            <a:ext cx="11085341" cy="707886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th-TH" sz="4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กรมการพัฒนาชุมชน  กระทรวงมหาดไทย</a:t>
            </a:r>
            <a:endParaRPr lang="th-TH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0499" y="569320"/>
            <a:ext cx="1992634" cy="1992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049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รูปภาพ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900" r="839" b="33815"/>
          <a:stretch/>
        </p:blipFill>
        <p:spPr>
          <a:xfrm>
            <a:off x="1123406" y="1229908"/>
            <a:ext cx="9980024" cy="5417088"/>
          </a:xfrm>
          <a:prstGeom prst="rect">
            <a:avLst/>
          </a:prstGeom>
          <a:ln w="57150">
            <a:solidFill>
              <a:srgbClr val="3E4D1F"/>
            </a:solidFill>
          </a:ln>
        </p:spPr>
      </p:pic>
      <p:sp>
        <p:nvSpPr>
          <p:cNvPr id="2" name="TextBox 1"/>
          <p:cNvSpPr txBox="1"/>
          <p:nvPr/>
        </p:nvSpPr>
        <p:spPr>
          <a:xfrm>
            <a:off x="940525" y="133683"/>
            <a:ext cx="59242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4800" b="1" dirty="0" smtClean="0">
                <a:latin typeface="TH SarabunIT๙" panose="020B0500040200020003" pitchFamily="34" charset="-34"/>
                <a:cs typeface="TH SarabunIT๙" panose="020B0500040200020003" pitchFamily="34" charset="-34"/>
              </a:rPr>
              <a:t>ทบทวนแผนปฏิบัติการ 90 วัน</a:t>
            </a:r>
            <a:endParaRPr lang="th-TH" sz="48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0" y="91441"/>
            <a:ext cx="434337" cy="1034129"/>
            <a:chOff x="0" y="91441"/>
            <a:chExt cx="434337" cy="1034129"/>
          </a:xfrm>
        </p:grpSpPr>
        <p:sp>
          <p:nvSpPr>
            <p:cNvPr id="6" name="Rectangle 5"/>
            <p:cNvSpPr/>
            <p:nvPr/>
          </p:nvSpPr>
          <p:spPr>
            <a:xfrm>
              <a:off x="0" y="91441"/>
              <a:ext cx="195943" cy="1034129"/>
            </a:xfrm>
            <a:prstGeom prst="rect">
              <a:avLst/>
            </a:prstGeom>
            <a:solidFill>
              <a:srgbClr val="3E4D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/>
            <p:cNvSpPr/>
            <p:nvPr/>
          </p:nvSpPr>
          <p:spPr>
            <a:xfrm>
              <a:off x="222068" y="91441"/>
              <a:ext cx="65315" cy="1034129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326571" y="91441"/>
              <a:ext cx="45719" cy="103412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88618" y="91441"/>
              <a:ext cx="45719" cy="103412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411719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/>
          <p:cNvSpPr>
            <a:spLocks noGrp="1"/>
          </p:cNvSpPr>
          <p:nvPr>
            <p:ph type="title"/>
          </p:nvPr>
        </p:nvSpPr>
        <p:spPr>
          <a:xfrm>
            <a:off x="581410" y="70517"/>
            <a:ext cx="8047435" cy="1076016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Kick off </a:t>
            </a:r>
            <a:r>
              <a:rPr lang="th-TH" sz="48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ระดับจังหวัด </a:t>
            </a:r>
            <a:r>
              <a:rPr lang="th-TH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– 23 เมษายน 2563</a:t>
            </a:r>
            <a:endParaRPr lang="th-TH" sz="4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0" y="91441"/>
            <a:ext cx="434337" cy="1034129"/>
            <a:chOff x="0" y="91441"/>
            <a:chExt cx="434337" cy="1034129"/>
          </a:xfrm>
        </p:grpSpPr>
        <p:sp>
          <p:nvSpPr>
            <p:cNvPr id="7" name="Rectangle 6"/>
            <p:cNvSpPr/>
            <p:nvPr/>
          </p:nvSpPr>
          <p:spPr>
            <a:xfrm>
              <a:off x="0" y="91441"/>
              <a:ext cx="195943" cy="1034129"/>
            </a:xfrm>
            <a:prstGeom prst="rect">
              <a:avLst/>
            </a:prstGeom>
            <a:solidFill>
              <a:srgbClr val="3E4D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22068" y="91441"/>
              <a:ext cx="65315" cy="1034129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26571" y="91441"/>
              <a:ext cx="45719" cy="103412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88618" y="91441"/>
              <a:ext cx="45719" cy="103412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ชื่อเรื่อง 1"/>
          <p:cNvSpPr txBox="1">
            <a:spLocks/>
          </p:cNvSpPr>
          <p:nvPr/>
        </p:nvSpPr>
        <p:spPr>
          <a:xfrm>
            <a:off x="1000510" y="1153023"/>
            <a:ext cx="10219939" cy="1785751"/>
          </a:xfrm>
          <a:prstGeom prst="rect">
            <a:avLst/>
          </a:prstGeom>
          <a:solidFill>
            <a:schemeClr val="bg2">
              <a:lumMod val="90000"/>
            </a:schemeClr>
          </a:solidFill>
          <a:ln w="6350" cap="flat" cmpd="sng" algn="ctr">
            <a:noFill/>
            <a:prstDash val="solid"/>
            <a:miter lim="800000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 ดำเนินการ ณ จวนผู้ว่าราชการจังหวัด  จำนวน 70 จังหวัด</a:t>
            </a:r>
          </a:p>
          <a:p>
            <a:pPr>
              <a:lnSpc>
                <a:spcPct val="85000"/>
              </a:lnSpc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หน่วยงาน (ระดับจังหวัด) ที่เข้าร่วม    </a:t>
            </a:r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   346   หน่วยงาน</a:t>
            </a:r>
          </a:p>
          <a:p>
            <a:pPr>
              <a:lnSpc>
                <a:spcPct val="85000"/>
              </a:lnSpc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จำนวนผู้เข้าร่วมกิจกรรม	                 จำนวน  1,818   คน</a:t>
            </a:r>
            <a:endParaRPr lang="th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ชื่อเรื่อง 1"/>
          <p:cNvSpPr txBox="1">
            <a:spLocks/>
          </p:cNvSpPr>
          <p:nvPr/>
        </p:nvSpPr>
        <p:spPr>
          <a:xfrm>
            <a:off x="1000510" y="3055486"/>
            <a:ext cx="10219939" cy="178575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 cap="flat" cmpd="sng" algn="ctr">
            <a:noFill/>
            <a:prstDash val="solid"/>
            <a:miter lim="800000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 ดำเนินการ ณ บ้านพักพัฒนาการจังหวัด  จำนวน 68 จังหวัด</a:t>
            </a:r>
          </a:p>
          <a:p>
            <a:pPr>
              <a:lnSpc>
                <a:spcPct val="85000"/>
              </a:lnSpc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หน่วยงาน (ระดับจังหวัด) ที่เข้าร่วม     </a:t>
            </a:r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   202   หน่วยงาน</a:t>
            </a:r>
          </a:p>
          <a:p>
            <a:pPr>
              <a:lnSpc>
                <a:spcPct val="85000"/>
              </a:lnSpc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จำนวนผู้เข้าร่วมกิจกรรม	                  จำนวน  1,768   คน</a:t>
            </a:r>
            <a:endParaRPr lang="th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" name="ชื่อเรื่อง 1"/>
          <p:cNvSpPr txBox="1">
            <a:spLocks/>
          </p:cNvSpPr>
          <p:nvPr/>
        </p:nvSpPr>
        <p:spPr>
          <a:xfrm>
            <a:off x="1000510" y="4957949"/>
            <a:ext cx="10219939" cy="178575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 cap="flat" cmpd="sng" algn="ctr">
            <a:noFill/>
            <a:prstDash val="solid"/>
            <a:miter lim="800000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 ดำเนินการในสถานที่อื่นๆ ในระดับจังหวัด จำนวน 39 จังหวัด</a:t>
            </a:r>
          </a:p>
          <a:p>
            <a:pPr>
              <a:lnSpc>
                <a:spcPct val="85000"/>
              </a:lnSpc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หน่วยงานที่เข้าร่วม    		       </a:t>
            </a:r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    216   หน่วยงาน</a:t>
            </a:r>
          </a:p>
          <a:p>
            <a:pPr>
              <a:lnSpc>
                <a:spcPct val="85000"/>
              </a:lnSpc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จำนวนผู้เข้าร่วมกิจกรรม	                 จำนวน  1,855   คน</a:t>
            </a:r>
            <a:endParaRPr lang="th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461612" y="2244"/>
            <a:ext cx="3730388" cy="7633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สี่เหลี่ยมผืนผ้า 7"/>
          <p:cNvSpPr/>
          <p:nvPr/>
        </p:nvSpPr>
        <p:spPr>
          <a:xfrm>
            <a:off x="6924533" y="114840"/>
            <a:ext cx="6971780" cy="67787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4400" b="1" dirty="0" smtClean="0">
                <a:solidFill>
                  <a:schemeClr val="tx2">
                    <a:lumMod val="75000"/>
                  </a:schemeClr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ผู้นำต้องทำก่อน               </a:t>
            </a:r>
            <a:endParaRPr lang="th-TH" sz="4400" b="1" dirty="0">
              <a:solidFill>
                <a:schemeClr val="tx2">
                  <a:lumMod val="75000"/>
                </a:schemeClr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1182795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ชื่อเรื่อง 1"/>
          <p:cNvSpPr>
            <a:spLocks noGrp="1"/>
          </p:cNvSpPr>
          <p:nvPr>
            <p:ph type="title"/>
          </p:nvPr>
        </p:nvSpPr>
        <p:spPr>
          <a:xfrm>
            <a:off x="581410" y="70517"/>
            <a:ext cx="8047435" cy="1076016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Kick off </a:t>
            </a:r>
            <a:r>
              <a:rPr lang="th-TH" sz="4800" b="1" u="sng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ระดับอำเภอ </a:t>
            </a:r>
            <a:r>
              <a:rPr lang="th-TH" sz="4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– 23 เมษายน 2563</a:t>
            </a:r>
            <a:endParaRPr lang="th-TH" sz="4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0" y="91441"/>
            <a:ext cx="434337" cy="1034129"/>
            <a:chOff x="0" y="91441"/>
            <a:chExt cx="434337" cy="1034129"/>
          </a:xfrm>
        </p:grpSpPr>
        <p:sp>
          <p:nvSpPr>
            <p:cNvPr id="7" name="Rectangle 6"/>
            <p:cNvSpPr/>
            <p:nvPr/>
          </p:nvSpPr>
          <p:spPr>
            <a:xfrm>
              <a:off x="0" y="91441"/>
              <a:ext cx="195943" cy="1034129"/>
            </a:xfrm>
            <a:prstGeom prst="rect">
              <a:avLst/>
            </a:prstGeom>
            <a:solidFill>
              <a:srgbClr val="3E4D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22068" y="91441"/>
              <a:ext cx="65315" cy="1034129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326571" y="91441"/>
              <a:ext cx="45719" cy="103412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88618" y="91441"/>
              <a:ext cx="45719" cy="103412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ชื่อเรื่อง 1"/>
          <p:cNvSpPr txBox="1">
            <a:spLocks/>
          </p:cNvSpPr>
          <p:nvPr/>
        </p:nvSpPr>
        <p:spPr>
          <a:xfrm>
            <a:off x="1000510" y="1153023"/>
            <a:ext cx="10219939" cy="1785751"/>
          </a:xfrm>
          <a:prstGeom prst="rect">
            <a:avLst/>
          </a:prstGeom>
          <a:solidFill>
            <a:schemeClr val="bg2">
              <a:lumMod val="90000"/>
            </a:schemeClr>
          </a:solidFill>
          <a:ln w="6350" cap="flat" cmpd="sng" algn="ctr">
            <a:noFill/>
            <a:prstDash val="solid"/>
            <a:miter lim="800000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1. ดำเนินการ ณ บ้านพักนายอำเภอ  จำนวน  464 อำเภอ</a:t>
            </a:r>
          </a:p>
          <a:p>
            <a:pPr>
              <a:lnSpc>
                <a:spcPct val="85000"/>
              </a:lnSpc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หน่วยงานที่เข้าร่วม                          </a:t>
            </a:r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   </a:t>
            </a: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476  หน่วยงาน</a:t>
            </a:r>
          </a:p>
          <a:p>
            <a:pPr>
              <a:lnSpc>
                <a:spcPct val="85000"/>
              </a:lnSpc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จำนวนผู้เข้าร่วมกิจกรรม	                   จำนวน  13,220  คน</a:t>
            </a:r>
            <a:endParaRPr lang="th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ชื่อเรื่อง 1"/>
          <p:cNvSpPr txBox="1">
            <a:spLocks/>
          </p:cNvSpPr>
          <p:nvPr/>
        </p:nvSpPr>
        <p:spPr>
          <a:xfrm>
            <a:off x="1000509" y="2945264"/>
            <a:ext cx="10219939" cy="1785751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6350" cap="flat" cmpd="sng" algn="ctr">
            <a:noFill/>
            <a:prstDash val="solid"/>
            <a:miter lim="800000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2. ดำเนินการ ณ บ้านพักพัฒนาการอำเภอ  จำนวน 436 อำเภอ</a:t>
            </a:r>
          </a:p>
          <a:p>
            <a:pPr>
              <a:lnSpc>
                <a:spcPct val="85000"/>
              </a:lnSpc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หน่วยงานที่เข้าร่วม     </a:t>
            </a:r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                                                 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    443 หน่วยงาน</a:t>
            </a:r>
          </a:p>
          <a:p>
            <a:pPr>
              <a:lnSpc>
                <a:spcPct val="85000"/>
              </a:lnSpc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จำนวนผู้เข้าร่วมกิจกรรม	                             จำนวน  5,209 คน</a:t>
            </a:r>
            <a:endParaRPr lang="th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5" name="ชื่อเรื่อง 1"/>
          <p:cNvSpPr txBox="1">
            <a:spLocks/>
          </p:cNvSpPr>
          <p:nvPr/>
        </p:nvSpPr>
        <p:spPr>
          <a:xfrm>
            <a:off x="1000510" y="4957949"/>
            <a:ext cx="10219939" cy="178575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6350" cap="flat" cmpd="sng" algn="ctr">
            <a:noFill/>
            <a:prstDash val="solid"/>
            <a:miter lim="800000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3. ดำเนินการในสถานที่อื่นๆ ในระดับจังหวัด จำนวน 174 อำเภอ</a:t>
            </a:r>
          </a:p>
          <a:p>
            <a:pPr>
              <a:lnSpc>
                <a:spcPct val="85000"/>
              </a:lnSpc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หน่วยงานที่เข้าร่วม    		       </a:t>
            </a:r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จำนวน     751   หน่วยงาน</a:t>
            </a:r>
          </a:p>
          <a:p>
            <a:pPr>
              <a:lnSpc>
                <a:spcPct val="85000"/>
              </a:lnSpc>
            </a:pP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    จำนวนผู้เข้าร่วมกิจกรรม	                 จำนวน   5,443  คน</a:t>
            </a:r>
            <a:endParaRPr lang="th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8276303" y="26463"/>
            <a:ext cx="3915698" cy="7633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สี่เหลี่ยมผืนผ้า 7"/>
          <p:cNvSpPr/>
          <p:nvPr/>
        </p:nvSpPr>
        <p:spPr>
          <a:xfrm>
            <a:off x="6748262" y="94209"/>
            <a:ext cx="6971780" cy="67787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4400" b="1" dirty="0" smtClean="0">
                <a:solidFill>
                  <a:schemeClr val="tx2">
                    <a:lumMod val="75000"/>
                  </a:schemeClr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ผู้นำต้องทำก่อน               </a:t>
            </a:r>
            <a:endParaRPr lang="th-TH" sz="4400" b="1" dirty="0">
              <a:solidFill>
                <a:schemeClr val="tx2">
                  <a:lumMod val="75000"/>
                </a:schemeClr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896010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81411" y="70517"/>
            <a:ext cx="7080068" cy="1076016"/>
          </a:xfr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กลไกการขับเคลื่อนแผนปฏิบัติการ 90 วัน </a:t>
            </a:r>
            <a:b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6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“ปลูกผักสวนครัวเพื่อสร้างความมั่นคงทางอาหาร”</a:t>
            </a:r>
            <a:endParaRPr lang="th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6" name="สี่เหลี่ยมผืนผ้ามุมมน 5"/>
          <p:cNvSpPr/>
          <p:nvPr/>
        </p:nvSpPr>
        <p:spPr>
          <a:xfrm>
            <a:off x="126629" y="2989840"/>
            <a:ext cx="1823181" cy="6738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endParaRPr lang="th-TH" sz="2400" dirty="0"/>
          </a:p>
        </p:txBody>
      </p:sp>
      <p:sp>
        <p:nvSpPr>
          <p:cNvPr id="7" name="กล่องข้อความ 6"/>
          <p:cNvSpPr txBox="1"/>
          <p:nvPr/>
        </p:nvSpPr>
        <p:spPr>
          <a:xfrm>
            <a:off x="58619" y="3025959"/>
            <a:ext cx="193575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2000" b="1" dirty="0" err="1">
                <a:latin typeface="TH SarabunPSK" panose="020B0500040200020003" pitchFamily="34" charset="-34"/>
                <a:cs typeface="TH SarabunPSK" panose="020B0500040200020003" pitchFamily="34" charset="-34"/>
              </a:rPr>
              <a:t>คท</a:t>
            </a:r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ง.ปชส. สื่อสาร </a:t>
            </a:r>
            <a:endParaRPr lang="th-TH" sz="20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ctr">
              <a:lnSpc>
                <a:spcPct val="85000"/>
              </a:lnSpc>
            </a:pPr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และ</a:t>
            </a:r>
            <a:r>
              <a:rPr lang="th-TH" sz="20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สร้างการรับรู้</a:t>
            </a:r>
          </a:p>
        </p:txBody>
      </p:sp>
      <p:sp>
        <p:nvSpPr>
          <p:cNvPr id="8" name="สี่เหลี่ยมผืนผ้ามุมมน 7"/>
          <p:cNvSpPr/>
          <p:nvPr/>
        </p:nvSpPr>
        <p:spPr>
          <a:xfrm>
            <a:off x="2084681" y="2993112"/>
            <a:ext cx="2050741" cy="6738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endParaRPr lang="th-TH" sz="2400" dirty="0"/>
          </a:p>
        </p:txBody>
      </p:sp>
      <p:sp>
        <p:nvSpPr>
          <p:cNvPr id="9" name="กล่องข้อความ 8"/>
          <p:cNvSpPr txBox="1"/>
          <p:nvPr/>
        </p:nvSpPr>
        <p:spPr>
          <a:xfrm>
            <a:off x="2040153" y="3039726"/>
            <a:ext cx="2095269" cy="563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18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คท</a:t>
            </a:r>
            <a:r>
              <a:rPr lang="th-TH" sz="1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ง.ประเมินผลและเผยแพร่ผลกระทบโครงการ</a:t>
            </a:r>
            <a:endParaRPr lang="th-TH" sz="1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0" name="สี่เหลี่ยมผืนผ้ามุมมน 9"/>
          <p:cNvSpPr/>
          <p:nvPr/>
        </p:nvSpPr>
        <p:spPr>
          <a:xfrm>
            <a:off x="4233876" y="2978964"/>
            <a:ext cx="1823181" cy="6738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endParaRPr lang="th-TH" sz="2400" dirty="0"/>
          </a:p>
        </p:txBody>
      </p:sp>
      <p:sp>
        <p:nvSpPr>
          <p:cNvPr id="11" name="กล่องข้อความ 10"/>
          <p:cNvSpPr txBox="1"/>
          <p:nvPr/>
        </p:nvSpPr>
        <p:spPr>
          <a:xfrm>
            <a:off x="4121445" y="3015083"/>
            <a:ext cx="1935754" cy="563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18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คท</a:t>
            </a:r>
            <a:r>
              <a:rPr lang="th-TH" sz="1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ง.จัดทำฐานข้อมูล และติดตามผล</a:t>
            </a:r>
            <a:endParaRPr lang="th-TH" sz="1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2" name="สี่เหลี่ยมผืนผ้ามุมมน 11"/>
          <p:cNvSpPr/>
          <p:nvPr/>
        </p:nvSpPr>
        <p:spPr>
          <a:xfrm>
            <a:off x="6169631" y="2966417"/>
            <a:ext cx="2109964" cy="6738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endParaRPr lang="th-TH" sz="2400" dirty="0"/>
          </a:p>
        </p:txBody>
      </p:sp>
      <p:sp>
        <p:nvSpPr>
          <p:cNvPr id="13" name="กล่องข้อความ 12"/>
          <p:cNvSpPr txBox="1"/>
          <p:nvPr/>
        </p:nvSpPr>
        <p:spPr>
          <a:xfrm>
            <a:off x="6088718" y="2992269"/>
            <a:ext cx="2201526" cy="563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18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คท</a:t>
            </a:r>
            <a:r>
              <a:rPr lang="th-TH" sz="1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ง.สร้างความร่วมมือภาครัฐเอกชนและประชาสังคม</a:t>
            </a:r>
            <a:endParaRPr lang="th-TH" sz="1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4" name="สี่เหลี่ยมผืนผ้ามุมมน 13"/>
          <p:cNvSpPr/>
          <p:nvPr/>
        </p:nvSpPr>
        <p:spPr>
          <a:xfrm>
            <a:off x="8371156" y="2945839"/>
            <a:ext cx="1823181" cy="67386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endParaRPr lang="th-TH" sz="2400" dirty="0"/>
          </a:p>
        </p:txBody>
      </p:sp>
      <p:sp>
        <p:nvSpPr>
          <p:cNvPr id="15" name="กล่องข้อความ 14"/>
          <p:cNvSpPr txBox="1"/>
          <p:nvPr/>
        </p:nvSpPr>
        <p:spPr>
          <a:xfrm>
            <a:off x="8371156" y="2973374"/>
            <a:ext cx="1935754" cy="563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18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คท</a:t>
            </a:r>
            <a:r>
              <a:rPr lang="th-TH" sz="18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ง.สานพลังองค์กรเครือข่ายชุมชน</a:t>
            </a:r>
            <a:endParaRPr lang="th-TH" sz="18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16" name="สี่เหลี่ยมผืนผ้ามุมมน 15"/>
          <p:cNvSpPr/>
          <p:nvPr/>
        </p:nvSpPr>
        <p:spPr>
          <a:xfrm>
            <a:off x="10330427" y="2936659"/>
            <a:ext cx="1823181" cy="673866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endParaRPr lang="th-TH" sz="2400" dirty="0"/>
          </a:p>
        </p:txBody>
      </p:sp>
      <p:sp>
        <p:nvSpPr>
          <p:cNvPr id="17" name="กล่องข้อความ 16"/>
          <p:cNvSpPr txBox="1"/>
          <p:nvPr/>
        </p:nvSpPr>
        <p:spPr>
          <a:xfrm>
            <a:off x="10236647" y="2930714"/>
            <a:ext cx="1935754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20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คท</a:t>
            </a:r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ง.ประกวดและ</a:t>
            </a:r>
          </a:p>
          <a:p>
            <a:pPr algn="ctr">
              <a:lnSpc>
                <a:spcPct val="85000"/>
              </a:lnSpc>
            </a:pPr>
            <a:r>
              <a:rPr lang="th-TH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เชิดชูเกียรติ</a:t>
            </a:r>
            <a:endParaRPr lang="th-TH" sz="20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0" name="สี่เหลี่ยมผืนผ้ามุมมน 19"/>
          <p:cNvSpPr/>
          <p:nvPr/>
        </p:nvSpPr>
        <p:spPr>
          <a:xfrm>
            <a:off x="4617409" y="1917375"/>
            <a:ext cx="2729368" cy="40011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endParaRPr lang="th-TH" sz="2400" dirty="0"/>
          </a:p>
        </p:txBody>
      </p:sp>
      <p:sp>
        <p:nvSpPr>
          <p:cNvPr id="21" name="กล่องข้อความ 20"/>
          <p:cNvSpPr txBox="1"/>
          <p:nvPr/>
        </p:nvSpPr>
        <p:spPr>
          <a:xfrm>
            <a:off x="4499156" y="1873850"/>
            <a:ext cx="2897894" cy="4062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คณะกรรมการอำนวยการ</a:t>
            </a:r>
          </a:p>
        </p:txBody>
      </p:sp>
      <p:sp>
        <p:nvSpPr>
          <p:cNvPr id="22" name="สี่เหลี่ยมผืนผ้ามุมมน 21"/>
          <p:cNvSpPr/>
          <p:nvPr/>
        </p:nvSpPr>
        <p:spPr>
          <a:xfrm>
            <a:off x="4628539" y="1299299"/>
            <a:ext cx="2729368" cy="40011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endParaRPr lang="th-TH" sz="2400" dirty="0"/>
          </a:p>
        </p:txBody>
      </p:sp>
      <p:sp>
        <p:nvSpPr>
          <p:cNvPr id="23" name="กล่องข้อความ 22"/>
          <p:cNvSpPr txBox="1"/>
          <p:nvPr/>
        </p:nvSpPr>
        <p:spPr>
          <a:xfrm>
            <a:off x="4506384" y="1326243"/>
            <a:ext cx="2897894" cy="406265"/>
          </a:xfrm>
          <a:prstGeom prst="rect">
            <a:avLst/>
          </a:prstGeom>
          <a:noFill/>
          <a:ln>
            <a:noFill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ที่ปรึกษา (9 ท่าน)</a:t>
            </a:r>
          </a:p>
        </p:txBody>
      </p:sp>
      <p:sp>
        <p:nvSpPr>
          <p:cNvPr id="24" name="วงรี 23"/>
          <p:cNvSpPr/>
          <p:nvPr/>
        </p:nvSpPr>
        <p:spPr>
          <a:xfrm>
            <a:off x="4359980" y="1125570"/>
            <a:ext cx="396605" cy="40011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5" name="วงรี 24"/>
          <p:cNvSpPr/>
          <p:nvPr/>
        </p:nvSpPr>
        <p:spPr>
          <a:xfrm>
            <a:off x="4359980" y="1761676"/>
            <a:ext cx="396605" cy="40011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2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6" name="วงรี 25"/>
          <p:cNvSpPr/>
          <p:nvPr/>
        </p:nvSpPr>
        <p:spPr>
          <a:xfrm>
            <a:off x="90904" y="2674248"/>
            <a:ext cx="396605" cy="40011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3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7" name="วงรี 26"/>
          <p:cNvSpPr/>
          <p:nvPr/>
        </p:nvSpPr>
        <p:spPr>
          <a:xfrm>
            <a:off x="2016175" y="2705555"/>
            <a:ext cx="396605" cy="40011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4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8" name="วงรี 27"/>
          <p:cNvSpPr/>
          <p:nvPr/>
        </p:nvSpPr>
        <p:spPr>
          <a:xfrm>
            <a:off x="4161678" y="2691192"/>
            <a:ext cx="396605" cy="40011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5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29" name="วงรี 28"/>
          <p:cNvSpPr/>
          <p:nvPr/>
        </p:nvSpPr>
        <p:spPr>
          <a:xfrm>
            <a:off x="6060382" y="2678259"/>
            <a:ext cx="396605" cy="40011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6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0" name="วงรี 29"/>
          <p:cNvSpPr/>
          <p:nvPr/>
        </p:nvSpPr>
        <p:spPr>
          <a:xfrm>
            <a:off x="8325253" y="2646132"/>
            <a:ext cx="396605" cy="40011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7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1" name="วงรี 30"/>
          <p:cNvSpPr/>
          <p:nvPr/>
        </p:nvSpPr>
        <p:spPr>
          <a:xfrm>
            <a:off x="10266393" y="2639616"/>
            <a:ext cx="396605" cy="400110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8</a:t>
            </a:r>
            <a:endParaRPr lang="th-TH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2" name="กล่องข้อความ 31"/>
          <p:cNvSpPr txBox="1"/>
          <p:nvPr/>
        </p:nvSpPr>
        <p:spPr>
          <a:xfrm>
            <a:off x="8955558" y="3762656"/>
            <a:ext cx="3216843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85000"/>
              </a:lnSpc>
              <a:buFont typeface="Courier New" panose="02070309020205020404" pitchFamily="49" charset="0"/>
              <a:buChar char="o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ผู้นำ </a:t>
            </a:r>
            <a:r>
              <a:rPr lang="th-TH" sz="24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อช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./ </a:t>
            </a:r>
            <a:r>
              <a:rPr lang="th-TH" sz="24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อช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</a:p>
          <a:p>
            <a:pPr marL="342900" indent="-342900">
              <a:lnSpc>
                <a:spcPct val="85000"/>
              </a:lnSpc>
              <a:buFont typeface="Courier New" panose="02070309020205020404" pitchFamily="49" charset="0"/>
              <a:buChar char="o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ผู้นำ/ปราชญ์ มศพ./สัมมาชีพ</a:t>
            </a:r>
          </a:p>
          <a:p>
            <a:pPr marL="342900" indent="-342900">
              <a:lnSpc>
                <a:spcPct val="85000"/>
              </a:lnSpc>
              <a:buFont typeface="Courier New" panose="02070309020205020404" pitchFamily="49" charset="0"/>
              <a:buChar char="o"/>
            </a:pPr>
            <a:r>
              <a:rPr lang="th-TH" sz="24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กพส.ม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./ต./อ./จ. / ศ</a:t>
            </a:r>
            <a:r>
              <a:rPr lang="th-TH" sz="24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อช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.ต.</a:t>
            </a:r>
          </a:p>
          <a:p>
            <a:pPr marL="342900" indent="-342900">
              <a:lnSpc>
                <a:spcPct val="85000"/>
              </a:lnSpc>
              <a:buFont typeface="Courier New" panose="02070309020205020404" pitchFamily="49" charset="0"/>
              <a:buChar char="o"/>
            </a:pPr>
            <a:r>
              <a:rPr lang="th-TH" sz="24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คท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ง. </a:t>
            </a:r>
            <a:r>
              <a:rPr lang="th-TH" sz="24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กพส.จ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./ต./อกพส.ม.</a:t>
            </a:r>
          </a:p>
          <a:p>
            <a:pPr marL="342900" indent="-342900">
              <a:lnSpc>
                <a:spcPct val="85000"/>
              </a:lnSpc>
              <a:buFont typeface="Courier New" panose="02070309020205020404" pitchFamily="49" charset="0"/>
              <a:buChar char="o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กก./ คข.กลุ่มออมทรัพย์ฯ</a:t>
            </a:r>
          </a:p>
          <a:p>
            <a:pPr marL="342900" indent="-342900">
              <a:lnSpc>
                <a:spcPct val="85000"/>
              </a:lnSpc>
              <a:buFont typeface="Courier New" panose="02070309020205020404" pitchFamily="49" charset="0"/>
              <a:buChar char="o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กก.คข.กทม./กข.คจ.</a:t>
            </a:r>
          </a:p>
          <a:p>
            <a:pPr marL="342900" indent="-342900">
              <a:lnSpc>
                <a:spcPct val="85000"/>
              </a:lnSpc>
              <a:buFont typeface="Courier New" panose="02070309020205020404" pitchFamily="49" charset="0"/>
              <a:buChar char="o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กก.คข.</a:t>
            </a:r>
            <a:r>
              <a:rPr lang="en-US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กลุ่มอาชีพ, </a:t>
            </a:r>
            <a:r>
              <a:rPr lang="en-US" sz="20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OTOP</a:t>
            </a:r>
            <a:endParaRPr lang="th-TH" sz="2000" b="1" dirty="0" smtClean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342900" indent="-342900">
              <a:lnSpc>
                <a:spcPct val="85000"/>
              </a:lnSpc>
              <a:buFont typeface="Courier New" panose="02070309020205020404" pitchFamily="49" charset="0"/>
              <a:buChar char="o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กก.คข.</a:t>
            </a:r>
            <a:r>
              <a:rPr lang="th-TH" sz="24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กทบ.จ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./อ.</a:t>
            </a:r>
          </a:p>
          <a:p>
            <a:pPr marL="342900" indent="-342900">
              <a:lnSpc>
                <a:spcPct val="85000"/>
              </a:lnSpc>
              <a:buFont typeface="Courier New" panose="02070309020205020404" pitchFamily="49" charset="0"/>
              <a:buChar char="o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เครือข่าย</a:t>
            </a:r>
            <a:r>
              <a:rPr lang="th-TH" sz="2400" b="1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อื่นๆ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 (ระบุ...)</a:t>
            </a:r>
          </a:p>
          <a:p>
            <a:pPr marL="342900" indent="-342900">
              <a:lnSpc>
                <a:spcPct val="85000"/>
              </a:lnSpc>
              <a:buFont typeface="Courier New" panose="02070309020205020404" pitchFamily="49" charset="0"/>
              <a:buChar char="o"/>
            </a:pPr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3" name="กล่องข้อความ 32"/>
          <p:cNvSpPr txBox="1"/>
          <p:nvPr/>
        </p:nvSpPr>
        <p:spPr>
          <a:xfrm>
            <a:off x="9188" y="4071896"/>
            <a:ext cx="4807183" cy="22898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85000"/>
              </a:lnSpc>
              <a:buFont typeface="Wingdings" panose="05000000000000000000" pitchFamily="2" charset="2"/>
              <a:buChar char="Ø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เป้าหมาย 90 วัน ปลูกผักสวนครัว</a:t>
            </a:r>
          </a:p>
          <a:p>
            <a:pPr marL="342900" indent="-342900">
              <a:lnSpc>
                <a:spcPct val="85000"/>
              </a:lnSpc>
              <a:buFont typeface="Wingdings" panose="05000000000000000000" pitchFamily="2" charset="2"/>
              <a:buChar char="Ø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นิยาม องค์กรเครือข่ายชุมชน</a:t>
            </a:r>
          </a:p>
          <a:p>
            <a:pPr marL="342900" indent="-342900">
              <a:lnSpc>
                <a:spcPct val="85000"/>
              </a:lnSpc>
              <a:buFont typeface="Wingdings" panose="05000000000000000000" pitchFamily="2" charset="2"/>
              <a:buChar char="Ø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อยู่ที่ไหน ติดต่อได้อย่างไร</a:t>
            </a:r>
          </a:p>
          <a:p>
            <a:pPr marL="342900" indent="-342900">
              <a:lnSpc>
                <a:spcPct val="85000"/>
              </a:lnSpc>
              <a:buFont typeface="Wingdings" panose="05000000000000000000" pitchFamily="2" charset="2"/>
              <a:buChar char="Ø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เชิญชวนทำภารกิจอะไร อย่างไร</a:t>
            </a:r>
          </a:p>
          <a:p>
            <a:pPr marL="342900" indent="-342900">
              <a:lnSpc>
                <a:spcPct val="85000"/>
              </a:lnSpc>
              <a:buFont typeface="Wingdings" panose="05000000000000000000" pitchFamily="2" charset="2"/>
              <a:buChar char="Ø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กำหนดเวลา แผนขับเคลื่อน</a:t>
            </a:r>
          </a:p>
          <a:p>
            <a:pPr marL="342900" indent="-342900">
              <a:lnSpc>
                <a:spcPct val="85000"/>
              </a:lnSpc>
              <a:buFont typeface="Wingdings" panose="05000000000000000000" pitchFamily="2" charset="2"/>
              <a:buChar char="Ø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ช่องทางสื่อสาร แลกเปลี่ยน ปชส.</a:t>
            </a:r>
          </a:p>
          <a:p>
            <a:pPr marL="342900" indent="-342900">
              <a:lnSpc>
                <a:spcPct val="85000"/>
              </a:lnSpc>
              <a:buFont typeface="Wingdings" panose="05000000000000000000" pitchFamily="2" charset="2"/>
              <a:buChar char="Ø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การติดตามผล การสนับสนุน (</a:t>
            </a:r>
            <a:r>
              <a:rPr lang="en-US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Input </a:t>
            </a: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อะไร)</a:t>
            </a:r>
            <a:endParaRPr lang="th-TH" sz="24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4" name="กล่องข้อความ 33"/>
          <p:cNvSpPr txBox="1"/>
          <p:nvPr/>
        </p:nvSpPr>
        <p:spPr>
          <a:xfrm>
            <a:off x="4608110" y="3671786"/>
            <a:ext cx="4807183" cy="23421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บันได 6 ขั้น</a:t>
            </a:r>
          </a:p>
          <a:p>
            <a:pPr marL="342900" indent="-342900">
              <a:lnSpc>
                <a:spcPct val="85000"/>
              </a:lnSpc>
              <a:buFont typeface="Wingdings" panose="05000000000000000000" pitchFamily="2" charset="2"/>
              <a:buChar char="q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จะพัฒนาใครเขา ต้องเริ่มจากตัวเราก่อน</a:t>
            </a:r>
          </a:p>
          <a:p>
            <a:pPr marL="342900" indent="-342900">
              <a:lnSpc>
                <a:spcPct val="85000"/>
              </a:lnSpc>
              <a:buFont typeface="Wingdings" panose="05000000000000000000" pitchFamily="2" charset="2"/>
              <a:buChar char="q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ผู้นำ ต้องทำก่อน</a:t>
            </a:r>
          </a:p>
          <a:p>
            <a:pPr marL="342900" indent="-342900">
              <a:lnSpc>
                <a:spcPct val="85000"/>
              </a:lnSpc>
              <a:buFont typeface="Wingdings" panose="05000000000000000000" pitchFamily="2" charset="2"/>
              <a:buChar char="q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ผนึกกำลัง ตั้งระบบ ทำให้ครบวงจร</a:t>
            </a:r>
          </a:p>
          <a:p>
            <a:pPr marL="342900" indent="-342900">
              <a:lnSpc>
                <a:spcPct val="85000"/>
              </a:lnSpc>
              <a:buFont typeface="Wingdings" panose="05000000000000000000" pitchFamily="2" charset="2"/>
              <a:buChar char="q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ส่งเสริมการปลูกผักสวนครัวแบบเข้าถึงทุกครัวเรือน</a:t>
            </a:r>
          </a:p>
          <a:p>
            <a:pPr marL="342900" indent="-342900">
              <a:lnSpc>
                <a:spcPct val="85000"/>
              </a:lnSpc>
              <a:buFont typeface="Wingdings" panose="05000000000000000000" pitchFamily="2" charset="2"/>
              <a:buChar char="q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สร้างเครือข่ายขยายผล</a:t>
            </a:r>
          </a:p>
          <a:p>
            <a:pPr marL="342900" indent="-342900">
              <a:lnSpc>
                <a:spcPct val="85000"/>
              </a:lnSpc>
              <a:buFont typeface="Wingdings" panose="05000000000000000000" pitchFamily="2" charset="2"/>
              <a:buChar char="q"/>
            </a:pPr>
            <a:r>
              <a:rPr lang="th-TH" sz="2400" b="1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การคัดเลือกบุคคลต้นแบบและเชิดชูเกียรติ</a:t>
            </a:r>
          </a:p>
        </p:txBody>
      </p:sp>
      <p:sp>
        <p:nvSpPr>
          <p:cNvPr id="35" name="กล่องข้อความ 34"/>
          <p:cNvSpPr txBox="1"/>
          <p:nvPr/>
        </p:nvSpPr>
        <p:spPr>
          <a:xfrm>
            <a:off x="3402614" y="4166352"/>
            <a:ext cx="1112703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1-15 เม.ย.</a:t>
            </a: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6" name="กล่องข้อความ 35"/>
          <p:cNvSpPr txBox="1"/>
          <p:nvPr/>
        </p:nvSpPr>
        <p:spPr>
          <a:xfrm>
            <a:off x="3420241" y="4522485"/>
            <a:ext cx="1112703" cy="4062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1-30 เม.ย.</a:t>
            </a: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7" name="กล่องข้อความ 36"/>
          <p:cNvSpPr txBox="1"/>
          <p:nvPr/>
        </p:nvSpPr>
        <p:spPr>
          <a:xfrm>
            <a:off x="3582497" y="5226609"/>
            <a:ext cx="1112703" cy="7201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24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1 พ.ค. - 30 มิ.ย.</a:t>
            </a:r>
            <a:endParaRPr lang="th-TH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cxnSp>
        <p:nvCxnSpPr>
          <p:cNvPr id="39" name="ลูกศรเชื่อมต่อแบบตรง 38"/>
          <p:cNvCxnSpPr/>
          <p:nvPr/>
        </p:nvCxnSpPr>
        <p:spPr>
          <a:xfrm>
            <a:off x="4532944" y="4628017"/>
            <a:ext cx="0" cy="598592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ลูกศรเชื่อมต่อแบบตรง 39"/>
          <p:cNvCxnSpPr/>
          <p:nvPr/>
        </p:nvCxnSpPr>
        <p:spPr>
          <a:xfrm>
            <a:off x="4531358" y="5417176"/>
            <a:ext cx="17627" cy="1242437"/>
          </a:xfrm>
          <a:prstGeom prst="straightConnector1">
            <a:avLst/>
          </a:prstGeom>
          <a:ln w="762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วงรี 41"/>
          <p:cNvSpPr/>
          <p:nvPr/>
        </p:nvSpPr>
        <p:spPr>
          <a:xfrm>
            <a:off x="4382148" y="4134584"/>
            <a:ext cx="280795" cy="28788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endParaRPr lang="th-TH" b="1" dirty="0"/>
          </a:p>
        </p:txBody>
      </p:sp>
      <p:sp>
        <p:nvSpPr>
          <p:cNvPr id="44" name="วงรี 43"/>
          <p:cNvSpPr/>
          <p:nvPr/>
        </p:nvSpPr>
        <p:spPr>
          <a:xfrm>
            <a:off x="4399775" y="4475119"/>
            <a:ext cx="280795" cy="28788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endParaRPr lang="th-TH" b="1" dirty="0"/>
          </a:p>
        </p:txBody>
      </p:sp>
      <p:sp>
        <p:nvSpPr>
          <p:cNvPr id="45" name="วงรี 44"/>
          <p:cNvSpPr/>
          <p:nvPr/>
        </p:nvSpPr>
        <p:spPr>
          <a:xfrm>
            <a:off x="4380197" y="5279754"/>
            <a:ext cx="280795" cy="287883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endParaRPr lang="th-TH" b="1" dirty="0"/>
          </a:p>
        </p:txBody>
      </p:sp>
      <p:sp>
        <p:nvSpPr>
          <p:cNvPr id="46" name="กล่องข้อความ 45"/>
          <p:cNvSpPr txBox="1"/>
          <p:nvPr/>
        </p:nvSpPr>
        <p:spPr>
          <a:xfrm>
            <a:off x="450673" y="2347483"/>
            <a:ext cx="177164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ผต.สรสาสน์</a:t>
            </a:r>
          </a:p>
          <a:p>
            <a:pPr>
              <a:lnSpc>
                <a:spcPct val="85000"/>
              </a:lnSpc>
            </a:pP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ผอ.กง.สื่อสารฯ </a:t>
            </a:r>
            <a:r>
              <a:rPr lang="th-TH" sz="20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สล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7" name="กล่องข้อความ 46"/>
          <p:cNvSpPr txBox="1"/>
          <p:nvPr/>
        </p:nvSpPr>
        <p:spPr>
          <a:xfrm>
            <a:off x="2408648" y="2379211"/>
            <a:ext cx="177164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ผอ.สถาบัน </a:t>
            </a:r>
            <a:r>
              <a:rPr lang="th-TH" sz="20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พช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</a:p>
          <a:p>
            <a:pPr>
              <a:lnSpc>
                <a:spcPct val="85000"/>
              </a:lnSpc>
            </a:pP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ผอ.กง.สส.</a:t>
            </a:r>
            <a:r>
              <a:rPr lang="th-TH" sz="20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มฐท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20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สพช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8" name="กล่องข้อความ 47"/>
          <p:cNvSpPr txBox="1"/>
          <p:nvPr/>
        </p:nvSpPr>
        <p:spPr>
          <a:xfrm>
            <a:off x="10716037" y="2280941"/>
            <a:ext cx="150759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รองฯ นิวัติ</a:t>
            </a:r>
          </a:p>
          <a:p>
            <a:pPr>
              <a:lnSpc>
                <a:spcPct val="85000"/>
              </a:lnSpc>
            </a:pP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นว.</a:t>
            </a:r>
            <a:r>
              <a:rPr lang="th-TH" sz="20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ชช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</a:t>
            </a:r>
            <a:r>
              <a:rPr lang="th-TH" sz="20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สสช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49" name="กล่องข้อความ 48"/>
          <p:cNvSpPr txBox="1"/>
          <p:nvPr/>
        </p:nvSpPr>
        <p:spPr>
          <a:xfrm>
            <a:off x="8684230" y="2311084"/>
            <a:ext cx="177164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ผต.ไพบูลย์</a:t>
            </a:r>
          </a:p>
          <a:p>
            <a:pPr>
              <a:lnSpc>
                <a:spcPct val="85000"/>
              </a:lnSpc>
            </a:pP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ผอ.กง.ประสานฯ </a:t>
            </a:r>
            <a:r>
              <a:rPr lang="th-TH" sz="20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สสช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0" name="กล่องข้อความ 49"/>
          <p:cNvSpPr txBox="1"/>
          <p:nvPr/>
        </p:nvSpPr>
        <p:spPr>
          <a:xfrm>
            <a:off x="6540827" y="2332222"/>
            <a:ext cx="177164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รองฯ วิไล</a:t>
            </a:r>
            <a:r>
              <a:rPr lang="th-TH" sz="20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วรร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ณ</a:t>
            </a:r>
          </a:p>
          <a:p>
            <a:pPr>
              <a:lnSpc>
                <a:spcPct val="85000"/>
              </a:lnSpc>
            </a:pP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ผอ.</a:t>
            </a:r>
            <a:r>
              <a:rPr lang="th-TH" sz="20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สภว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1" name="กล่องข้อความ 50"/>
          <p:cNvSpPr txBox="1"/>
          <p:nvPr/>
        </p:nvSpPr>
        <p:spPr>
          <a:xfrm>
            <a:off x="4506384" y="2346241"/>
            <a:ext cx="177164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รองฯ โชคชัย</a:t>
            </a:r>
          </a:p>
          <a:p>
            <a:pPr>
              <a:lnSpc>
                <a:spcPct val="85000"/>
              </a:lnSpc>
            </a:pP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ผอ.</a:t>
            </a:r>
            <a:r>
              <a:rPr lang="th-TH" sz="20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สสช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</a:t>
            </a:r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2" name="กล่องข้อความ 51"/>
          <p:cNvSpPr txBox="1"/>
          <p:nvPr/>
        </p:nvSpPr>
        <p:spPr>
          <a:xfrm>
            <a:off x="7429603" y="1691454"/>
            <a:ext cx="177164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20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อพช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และ กก. 15 ท่าน</a:t>
            </a:r>
          </a:p>
          <a:p>
            <a:pPr>
              <a:lnSpc>
                <a:spcPct val="85000"/>
              </a:lnSpc>
            </a:pP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ผอ.</a:t>
            </a:r>
            <a:r>
              <a:rPr lang="th-TH" sz="20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สสช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. (เลขานุการ)</a:t>
            </a:r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3" name="กล่องข้อความ 52"/>
          <p:cNvSpPr txBox="1"/>
          <p:nvPr/>
        </p:nvSpPr>
        <p:spPr>
          <a:xfrm>
            <a:off x="9188" y="1392194"/>
            <a:ext cx="1771645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ประธาน </a:t>
            </a:r>
            <a:r>
              <a:rPr lang="th-TH" sz="20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คท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ง.</a:t>
            </a:r>
          </a:p>
          <a:p>
            <a:pPr>
              <a:lnSpc>
                <a:spcPct val="85000"/>
              </a:lnSpc>
            </a:pP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เลขาฯ </a:t>
            </a:r>
            <a:r>
              <a:rPr lang="th-TH" sz="2000" dirty="0" err="1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คท</a:t>
            </a:r>
            <a:r>
              <a:rPr lang="th-TH" sz="2000" dirty="0" smtClean="0">
                <a:latin typeface="TH SarabunPSK" panose="020B0500040200020003" pitchFamily="34" charset="-34"/>
                <a:cs typeface="TH SarabunPSK" panose="020B0500040200020003" pitchFamily="34" charset="-34"/>
              </a:rPr>
              <a:t>ง.</a:t>
            </a:r>
            <a:endParaRPr lang="th-TH" sz="20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55" name="ลูกศรโค้ง 54"/>
          <p:cNvSpPr/>
          <p:nvPr/>
        </p:nvSpPr>
        <p:spPr>
          <a:xfrm rot="10800000" flipH="1">
            <a:off x="103731" y="1959353"/>
            <a:ext cx="615492" cy="358132"/>
          </a:xfrm>
          <a:prstGeom prst="ben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endParaRPr lang="th-TH">
              <a:solidFill>
                <a:schemeClr val="tx1"/>
              </a:solidFill>
            </a:endParaRPr>
          </a:p>
        </p:txBody>
      </p:sp>
      <p:grpSp>
        <p:nvGrpSpPr>
          <p:cNvPr id="54" name="Group 53"/>
          <p:cNvGrpSpPr/>
          <p:nvPr/>
        </p:nvGrpSpPr>
        <p:grpSpPr>
          <a:xfrm>
            <a:off x="0" y="91441"/>
            <a:ext cx="434337" cy="1034129"/>
            <a:chOff x="0" y="91441"/>
            <a:chExt cx="434337" cy="1034129"/>
          </a:xfrm>
        </p:grpSpPr>
        <p:sp>
          <p:nvSpPr>
            <p:cNvPr id="56" name="Rectangle 55"/>
            <p:cNvSpPr/>
            <p:nvPr/>
          </p:nvSpPr>
          <p:spPr>
            <a:xfrm>
              <a:off x="0" y="91441"/>
              <a:ext cx="195943" cy="1034129"/>
            </a:xfrm>
            <a:prstGeom prst="rect">
              <a:avLst/>
            </a:prstGeom>
            <a:solidFill>
              <a:srgbClr val="3E4D1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Rectangle 56"/>
            <p:cNvSpPr/>
            <p:nvPr/>
          </p:nvSpPr>
          <p:spPr>
            <a:xfrm>
              <a:off x="222068" y="91441"/>
              <a:ext cx="65315" cy="1034129"/>
            </a:xfrm>
            <a:prstGeom prst="rect">
              <a:avLst/>
            </a:prstGeom>
            <a:solidFill>
              <a:schemeClr val="accent3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326571" y="91441"/>
              <a:ext cx="45719" cy="1034129"/>
            </a:xfrm>
            <a:prstGeom prst="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Rectangle 58"/>
            <p:cNvSpPr/>
            <p:nvPr/>
          </p:nvSpPr>
          <p:spPr>
            <a:xfrm>
              <a:off x="388618" y="91441"/>
              <a:ext cx="45719" cy="1034129"/>
            </a:xfrm>
            <a:prstGeom prst="rect">
              <a:avLst/>
            </a:prstGeom>
            <a:solidFill>
              <a:schemeClr val="accent3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0" name="Rectangle 59"/>
          <p:cNvSpPr/>
          <p:nvPr/>
        </p:nvSpPr>
        <p:spPr>
          <a:xfrm>
            <a:off x="7443789" y="2244"/>
            <a:ext cx="4748211" cy="76336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สี่เหลี่ยมผืนผ้า 7"/>
          <p:cNvSpPr/>
          <p:nvPr/>
        </p:nvSpPr>
        <p:spPr>
          <a:xfrm>
            <a:off x="6345360" y="194171"/>
            <a:ext cx="6971780" cy="571438"/>
          </a:xfrm>
          <a:prstGeom prst="rect">
            <a:avLst/>
          </a:prstGeom>
          <a:noFill/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>
              <a:lnSpc>
                <a:spcPct val="85000"/>
              </a:lnSpc>
            </a:pPr>
            <a:r>
              <a:rPr lang="th-TH" sz="3600" b="1" dirty="0" smtClean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ผนึก</a:t>
            </a:r>
            <a:r>
              <a:rPr lang="th-TH" sz="3600" b="1" dirty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กำลัง ตั้งระบบ ทำให้ครบ</a:t>
            </a:r>
            <a:r>
              <a:rPr lang="th-TH" sz="3600" b="1" dirty="0" smtClean="0">
                <a:solidFill>
                  <a:schemeClr val="tx1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วงจร                 </a:t>
            </a:r>
            <a:endParaRPr lang="th-TH" sz="3600" b="1" dirty="0">
              <a:solidFill>
                <a:schemeClr val="tx1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4094540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29"/>
          <p:cNvGrpSpPr/>
          <p:nvPr/>
        </p:nvGrpSpPr>
        <p:grpSpPr>
          <a:xfrm>
            <a:off x="74418" y="5083297"/>
            <a:ext cx="1584001" cy="1735721"/>
            <a:chOff x="599042" y="3938566"/>
            <a:chExt cx="2272240" cy="1791154"/>
          </a:xfrm>
        </p:grpSpPr>
        <p:sp>
          <p:nvSpPr>
            <p:cNvPr id="31" name="Rectangle 30"/>
            <p:cNvSpPr/>
            <p:nvPr/>
          </p:nvSpPr>
          <p:spPr>
            <a:xfrm>
              <a:off x="716509" y="3938566"/>
              <a:ext cx="2053985" cy="1265150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>
                <a:solidFill>
                  <a:schemeClr val="tx1"/>
                </a:solidFill>
              </a:endParaRPr>
            </a:p>
          </p:txBody>
        </p:sp>
        <p:sp>
          <p:nvSpPr>
            <p:cNvPr id="32" name="Chevron 31"/>
            <p:cNvSpPr/>
            <p:nvPr/>
          </p:nvSpPr>
          <p:spPr>
            <a:xfrm>
              <a:off x="599042" y="5263500"/>
              <a:ext cx="2272240" cy="466220"/>
            </a:xfrm>
            <a:prstGeom prst="chevron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2000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867683" y="5252599"/>
              <a:ext cx="1877104" cy="412888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th-TH" sz="2000" b="1" dirty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1 - 5 เม.ย. 63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661455" y="3990109"/>
              <a:ext cx="2099970" cy="1238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th-TH" sz="18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- กรมฯ กำหนด</a:t>
              </a:r>
              <a:br>
                <a:rPr lang="th-TH" sz="18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</a:br>
              <a:r>
                <a:rPr lang="th-TH" sz="18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 แนวทาง/เกณฑ์</a:t>
              </a:r>
              <a:br>
                <a:rPr lang="th-TH" sz="18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</a:br>
              <a:r>
                <a:rPr lang="th-TH" sz="18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 รูปแบบ/วิธีการ </a:t>
              </a:r>
              <a:br>
                <a:rPr lang="th-TH" sz="18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</a:br>
              <a:r>
                <a:rPr lang="th-TH" sz="18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และแผนดำเนินงาน</a:t>
              </a:r>
            </a:p>
          </p:txBody>
        </p:sp>
      </p:grpSp>
      <p:grpSp>
        <p:nvGrpSpPr>
          <p:cNvPr id="9" name="Group 34"/>
          <p:cNvGrpSpPr/>
          <p:nvPr/>
        </p:nvGrpSpPr>
        <p:grpSpPr>
          <a:xfrm>
            <a:off x="1548883" y="5083296"/>
            <a:ext cx="1553372" cy="1715649"/>
            <a:chOff x="568786" y="4001901"/>
            <a:chExt cx="2125568" cy="1715649"/>
          </a:xfrm>
        </p:grpSpPr>
        <p:sp>
          <p:nvSpPr>
            <p:cNvPr id="36" name="Rectangle 35"/>
            <p:cNvSpPr/>
            <p:nvPr/>
          </p:nvSpPr>
          <p:spPr>
            <a:xfrm>
              <a:off x="673365" y="4001901"/>
              <a:ext cx="1879129" cy="1211340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>
                <a:solidFill>
                  <a:schemeClr val="tx1"/>
                </a:solidFill>
              </a:endParaRPr>
            </a:p>
          </p:txBody>
        </p:sp>
        <p:sp>
          <p:nvSpPr>
            <p:cNvPr id="37" name="Chevron 36"/>
            <p:cNvSpPr/>
            <p:nvPr/>
          </p:nvSpPr>
          <p:spPr>
            <a:xfrm>
              <a:off x="585987" y="5288252"/>
              <a:ext cx="2108367" cy="429298"/>
            </a:xfrm>
            <a:prstGeom prst="chevron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2000"/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741248" y="5271456"/>
              <a:ext cx="1927383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th-TH" sz="2000" b="1" dirty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6 - 15 เม.ย. 63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68786" y="4157266"/>
              <a:ext cx="2097202" cy="92333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th-TH" sz="18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- กรมฯ แจ้งแนวทาง/</a:t>
              </a:r>
              <a:br>
                <a:rPr lang="th-TH" sz="18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</a:br>
              <a:r>
                <a:rPr lang="th-TH" sz="18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 หลักเกณฑ์</a:t>
              </a:r>
              <a:br>
                <a:rPr lang="th-TH" sz="18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</a:br>
              <a:r>
                <a:rPr lang="th-TH" sz="18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-</a:t>
              </a:r>
              <a:r>
                <a:rPr lang="en-US" sz="1800" b="1" dirty="0">
                  <a:latin typeface="TH SarabunPSK" panose="020B0500040200020003" pitchFamily="34" charset="-34"/>
                  <a:cs typeface="TH SarabunPSK" panose="020B0500040200020003" pitchFamily="34" charset="-34"/>
                </a:rPr>
                <a:t> Conference</a:t>
              </a:r>
              <a:endParaRPr lang="th-TH" sz="1800" b="1" dirty="0">
                <a:latin typeface="TH SarabunPSK" panose="020B0500040200020003" pitchFamily="34" charset="-34"/>
                <a:cs typeface="TH SarabunPSK" panose="020B0500040200020003" pitchFamily="34" charset="-34"/>
              </a:endParaRPr>
            </a:p>
          </p:txBody>
        </p:sp>
      </p:grpSp>
      <p:grpSp>
        <p:nvGrpSpPr>
          <p:cNvPr id="10" name="Group 39"/>
          <p:cNvGrpSpPr/>
          <p:nvPr/>
        </p:nvGrpSpPr>
        <p:grpSpPr>
          <a:xfrm>
            <a:off x="3015614" y="5083296"/>
            <a:ext cx="1665248" cy="1694130"/>
            <a:chOff x="-1072803" y="4386674"/>
            <a:chExt cx="2388792" cy="1694130"/>
          </a:xfrm>
        </p:grpSpPr>
        <p:sp>
          <p:nvSpPr>
            <p:cNvPr id="41" name="Chevron 40"/>
            <p:cNvSpPr/>
            <p:nvPr/>
          </p:nvSpPr>
          <p:spPr>
            <a:xfrm>
              <a:off x="-1072803" y="5689374"/>
              <a:ext cx="2334229" cy="391430"/>
            </a:xfrm>
            <a:prstGeom prst="chevron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2000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-897744" y="5656229"/>
              <a:ext cx="2213733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th-TH" sz="2000" b="1" dirty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16 - 30 เม.ย. 63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-1048021" y="4386674"/>
              <a:ext cx="2081338" cy="1238981"/>
            </a:xfrm>
            <a:prstGeom prst="rect">
              <a:avLst/>
            </a:prstGeom>
            <a:solidFill>
              <a:schemeClr val="accent6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th-TH"/>
              </a:defPPr>
              <a:lvl1pPr algn="ctr"/>
              <a:lvl2pPr>
                <a:defRPr>
                  <a:solidFill>
                    <a:schemeClr val="lt1"/>
                  </a:solidFill>
                </a:defRPr>
              </a:lvl2pPr>
              <a:lvl3pPr>
                <a:defRPr>
                  <a:solidFill>
                    <a:schemeClr val="lt1"/>
                  </a:solidFill>
                </a:defRPr>
              </a:lvl3pPr>
              <a:lvl4pPr>
                <a:defRPr>
                  <a:solidFill>
                    <a:schemeClr val="lt1"/>
                  </a:solidFill>
                </a:defRPr>
              </a:lvl4pPr>
              <a:lvl5pPr>
                <a:defRPr>
                  <a:solidFill>
                    <a:schemeClr val="lt1"/>
                  </a:solidFill>
                </a:defRPr>
              </a:lvl5pPr>
              <a:lvl6pPr>
                <a:defRPr>
                  <a:solidFill>
                    <a:schemeClr val="lt1"/>
                  </a:solidFill>
                </a:defRPr>
              </a:lvl6pPr>
              <a:lvl7pPr>
                <a:defRPr>
                  <a:solidFill>
                    <a:schemeClr val="lt1"/>
                  </a:solidFill>
                </a:defRPr>
              </a:lvl7pPr>
              <a:lvl8pPr>
                <a:defRPr>
                  <a:solidFill>
                    <a:schemeClr val="lt1"/>
                  </a:solidFill>
                </a:defRPr>
              </a:lvl8pPr>
              <a:lvl9pPr>
                <a:defRPr>
                  <a:solidFill>
                    <a:schemeClr val="lt1"/>
                  </a:solidFill>
                </a:defRPr>
              </a:lvl9pPr>
            </a:lstStyle>
            <a:p>
              <a:pPr algn="l"/>
              <a:r>
                <a:rPr lang="th-TH" sz="16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 </a:t>
              </a:r>
              <a:r>
                <a:rPr lang="th-TH" sz="1700" b="1" spc="-60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จังหวัด/อำเภอแต่งตั้ง</a:t>
              </a:r>
            </a:p>
            <a:p>
              <a:pPr algn="l"/>
              <a:r>
                <a:rPr lang="th-TH" sz="1700" b="1" spc="-60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   </a:t>
              </a:r>
              <a:r>
                <a:rPr lang="th-TH" sz="17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กรรมการประกวด </a:t>
              </a:r>
            </a:p>
            <a:p>
              <a:pPr algn="l"/>
              <a:r>
                <a:rPr lang="th-TH" sz="17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- ประชุม และ</a:t>
              </a:r>
              <a:br>
                <a:rPr lang="th-TH" sz="17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</a:br>
              <a:r>
                <a:rPr lang="th-TH" sz="1700" b="1" dirty="0">
                  <a:solidFill>
                    <a:schemeClr val="tx1"/>
                  </a:solidFill>
                  <a:latin typeface="TH SarabunPSK" panose="020B0500040200020003" pitchFamily="34" charset="-34"/>
                  <a:cs typeface="TH SarabunPSK" panose="020B0500040200020003" pitchFamily="34" charset="-34"/>
                </a:rPr>
                <a:t>  วางแผนดำเนินงาน   </a:t>
              </a:r>
            </a:p>
          </p:txBody>
        </p:sp>
      </p:grpSp>
      <p:grpSp>
        <p:nvGrpSpPr>
          <p:cNvPr id="11" name="Group 43"/>
          <p:cNvGrpSpPr/>
          <p:nvPr/>
        </p:nvGrpSpPr>
        <p:grpSpPr>
          <a:xfrm>
            <a:off x="4646964" y="5107119"/>
            <a:ext cx="2983570" cy="1695954"/>
            <a:chOff x="594010" y="3850804"/>
            <a:chExt cx="4279920" cy="1695954"/>
          </a:xfrm>
        </p:grpSpPr>
        <p:sp>
          <p:nvSpPr>
            <p:cNvPr id="45" name="Rectangle 44"/>
            <p:cNvSpPr/>
            <p:nvPr/>
          </p:nvSpPr>
          <p:spPr>
            <a:xfrm>
              <a:off x="618469" y="3850804"/>
              <a:ext cx="2053986" cy="1208490"/>
            </a:xfrm>
            <a:prstGeom prst="rect">
              <a:avLst/>
            </a:prstGeom>
            <a:solidFill>
              <a:srgbClr val="F9E8E9"/>
            </a:solidFill>
            <a:ln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2000"/>
            </a:p>
          </p:txBody>
        </p:sp>
        <p:sp>
          <p:nvSpPr>
            <p:cNvPr id="46" name="Chevron 45"/>
            <p:cNvSpPr/>
            <p:nvPr/>
          </p:nvSpPr>
          <p:spPr>
            <a:xfrm>
              <a:off x="594010" y="5164620"/>
              <a:ext cx="4279920" cy="382138"/>
            </a:xfrm>
            <a:prstGeom prst="chevron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200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872434" y="5115093"/>
              <a:ext cx="3811884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th-TH" sz="2000" b="1" dirty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20 เม.ย. – 15 มิ.ย.</a:t>
              </a:r>
              <a:r>
                <a:rPr lang="en-US" sz="2000" b="1" dirty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 </a:t>
              </a:r>
              <a:r>
                <a:rPr lang="th-TH" sz="2000" b="1" dirty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63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618464" y="4121157"/>
              <a:ext cx="2151419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endParaRPr lang="th-TH" sz="1600" dirty="0"/>
            </a:p>
          </p:txBody>
        </p:sp>
      </p:grpSp>
      <p:grpSp>
        <p:nvGrpSpPr>
          <p:cNvPr id="12" name="Group 48"/>
          <p:cNvGrpSpPr/>
          <p:nvPr/>
        </p:nvGrpSpPr>
        <p:grpSpPr>
          <a:xfrm>
            <a:off x="4697098" y="5107119"/>
            <a:ext cx="2935697" cy="1208490"/>
            <a:chOff x="-1469402" y="3932156"/>
            <a:chExt cx="4211242" cy="1208490"/>
          </a:xfrm>
        </p:grpSpPr>
        <p:sp>
          <p:nvSpPr>
            <p:cNvPr id="50" name="Rectangle 49"/>
            <p:cNvSpPr/>
            <p:nvPr/>
          </p:nvSpPr>
          <p:spPr>
            <a:xfrm>
              <a:off x="662009" y="3932156"/>
              <a:ext cx="2079831" cy="1208490"/>
            </a:xfrm>
            <a:prstGeom prst="rect">
              <a:avLst/>
            </a:prstGeom>
            <a:solidFill>
              <a:srgbClr val="F9E8E9"/>
            </a:solidFill>
            <a:ln>
              <a:solidFill>
                <a:srgbClr val="FFFF00"/>
              </a:solidFill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2000"/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-1469402" y="4001211"/>
              <a:ext cx="2099970" cy="101566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th-TH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- ประชาสัมพันธ์</a:t>
              </a:r>
              <a:br>
                <a:rPr lang="th-TH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</a:br>
              <a:r>
                <a:rPr lang="th-TH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  สร้างการรับรู้</a:t>
              </a:r>
              <a:br>
                <a:rPr lang="th-TH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</a:br>
              <a:r>
                <a:rPr lang="th-TH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  ทุกระดับ</a:t>
              </a:r>
            </a:p>
          </p:txBody>
        </p:sp>
      </p:grpSp>
      <p:grpSp>
        <p:nvGrpSpPr>
          <p:cNvPr id="13" name="Group 51"/>
          <p:cNvGrpSpPr/>
          <p:nvPr/>
        </p:nvGrpSpPr>
        <p:grpSpPr>
          <a:xfrm>
            <a:off x="7684788" y="5050459"/>
            <a:ext cx="4229559" cy="1760287"/>
            <a:chOff x="676512" y="3872632"/>
            <a:chExt cx="6067285" cy="1760287"/>
          </a:xfrm>
        </p:grpSpPr>
        <p:sp>
          <p:nvSpPr>
            <p:cNvPr id="53" name="Rectangle 52"/>
            <p:cNvSpPr/>
            <p:nvPr/>
          </p:nvSpPr>
          <p:spPr>
            <a:xfrm>
              <a:off x="701168" y="3872632"/>
              <a:ext cx="2053986" cy="1265150"/>
            </a:xfrm>
            <a:prstGeom prst="rect">
              <a:avLst/>
            </a:prstGeom>
            <a:solidFill>
              <a:srgbClr val="FDF2E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2000"/>
            </a:p>
          </p:txBody>
        </p:sp>
        <p:sp>
          <p:nvSpPr>
            <p:cNvPr id="54" name="Chevron 53"/>
            <p:cNvSpPr/>
            <p:nvPr/>
          </p:nvSpPr>
          <p:spPr>
            <a:xfrm>
              <a:off x="676512" y="5250781"/>
              <a:ext cx="6052819" cy="382138"/>
            </a:xfrm>
            <a:prstGeom prst="chevron">
              <a:avLst/>
            </a:prstGeom>
            <a:solidFill>
              <a:srgbClr val="FFFF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2000"/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016737" y="5213361"/>
              <a:ext cx="5727060" cy="40011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th-TH" sz="2000" b="1" dirty="0">
                  <a:latin typeface="TH SarabunIT๙" panose="020B0500040200020003" pitchFamily="34" charset="-34"/>
                  <a:cs typeface="TH SarabunIT๙" panose="020B0500040200020003" pitchFamily="34" charset="-34"/>
                </a:rPr>
                <a:t>1 - ๓๐ มิ.ย. 63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739077" y="4096527"/>
              <a:ext cx="2071884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th-TH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ดำเนินการคัดเลือก</a:t>
              </a:r>
            </a:p>
          </p:txBody>
        </p:sp>
      </p:grpSp>
      <p:grpSp>
        <p:nvGrpSpPr>
          <p:cNvPr id="14" name="Group 57"/>
          <p:cNvGrpSpPr/>
          <p:nvPr/>
        </p:nvGrpSpPr>
        <p:grpSpPr>
          <a:xfrm>
            <a:off x="9152968" y="5043780"/>
            <a:ext cx="1409899" cy="1265150"/>
            <a:chOff x="635874" y="3868817"/>
            <a:chExt cx="2134282" cy="1265150"/>
          </a:xfrm>
        </p:grpSpPr>
        <p:sp>
          <p:nvSpPr>
            <p:cNvPr id="59" name="Rectangle 58"/>
            <p:cNvSpPr/>
            <p:nvPr/>
          </p:nvSpPr>
          <p:spPr>
            <a:xfrm>
              <a:off x="716169" y="3868817"/>
              <a:ext cx="2053987" cy="1265150"/>
            </a:xfrm>
            <a:prstGeom prst="rect">
              <a:avLst/>
            </a:prstGeom>
            <a:solidFill>
              <a:srgbClr val="FDF2E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2000"/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635874" y="4103154"/>
              <a:ext cx="2118516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th-TH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รายงานผล</a:t>
              </a:r>
              <a:br>
                <a:rPr lang="th-TH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</a:br>
              <a:r>
                <a:rPr lang="th-TH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การคัดเลือก</a:t>
              </a:r>
            </a:p>
          </p:txBody>
        </p:sp>
      </p:grpSp>
      <p:grpSp>
        <p:nvGrpSpPr>
          <p:cNvPr id="15" name="Group 62"/>
          <p:cNvGrpSpPr/>
          <p:nvPr/>
        </p:nvGrpSpPr>
        <p:grpSpPr>
          <a:xfrm>
            <a:off x="10629960" y="5059567"/>
            <a:ext cx="1405084" cy="1265150"/>
            <a:chOff x="755097" y="3850514"/>
            <a:chExt cx="2170027" cy="1265150"/>
          </a:xfrm>
        </p:grpSpPr>
        <p:sp>
          <p:nvSpPr>
            <p:cNvPr id="64" name="Rectangle 63"/>
            <p:cNvSpPr/>
            <p:nvPr/>
          </p:nvSpPr>
          <p:spPr>
            <a:xfrm>
              <a:off x="755097" y="3850514"/>
              <a:ext cx="2053986" cy="1265150"/>
            </a:xfrm>
            <a:prstGeom prst="rect">
              <a:avLst/>
            </a:prstGeom>
            <a:solidFill>
              <a:srgbClr val="FDF2E7"/>
            </a:solidFill>
            <a:ln>
              <a:noFill/>
            </a:ln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th-TH" sz="2000"/>
            </a:p>
          </p:txBody>
        </p:sp>
        <p:sp>
          <p:nvSpPr>
            <p:cNvPr id="67" name="TextBox 66"/>
            <p:cNvSpPr txBox="1"/>
            <p:nvPr/>
          </p:nvSpPr>
          <p:spPr>
            <a:xfrm>
              <a:off x="773704" y="4058238"/>
              <a:ext cx="2151420" cy="70788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th-TH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ประกาศผล</a:t>
              </a:r>
            </a:p>
            <a:p>
              <a:pPr algn="ctr"/>
              <a:r>
                <a:rPr lang="th-TH" sz="2000" b="1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H SarabunPSK" panose="020B0500040200020003" pitchFamily="34" charset="-34"/>
                  <a:cs typeface="TH SarabunPSK" panose="020B0500040200020003" pitchFamily="34" charset="-34"/>
                </a:rPr>
                <a:t>มอบรางวัล</a:t>
              </a:r>
            </a:p>
          </p:txBody>
        </p:sp>
      </p:grpSp>
      <p:sp>
        <p:nvSpPr>
          <p:cNvPr id="69" name="TextBox 73"/>
          <p:cNvSpPr txBox="1"/>
          <p:nvPr/>
        </p:nvSpPr>
        <p:spPr>
          <a:xfrm>
            <a:off x="128609" y="4551889"/>
            <a:ext cx="4355201" cy="4029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th-TH"/>
            </a:defPPr>
            <a:lvl1pPr algn="ctr"/>
          </a:lstStyle>
          <a:p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วางระบบการคัดเลือก</a:t>
            </a:r>
          </a:p>
        </p:txBody>
      </p:sp>
      <p:sp>
        <p:nvSpPr>
          <p:cNvPr id="70" name="TextBox 73"/>
          <p:cNvSpPr txBox="1"/>
          <p:nvPr/>
        </p:nvSpPr>
        <p:spPr>
          <a:xfrm>
            <a:off x="4670194" y="4572665"/>
            <a:ext cx="2960339" cy="400110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th-TH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th-TH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สร้างกระแสการรับรู้</a:t>
            </a:r>
          </a:p>
        </p:txBody>
      </p:sp>
      <p:sp>
        <p:nvSpPr>
          <p:cNvPr id="79" name="TextBox 73"/>
          <p:cNvSpPr txBox="1"/>
          <p:nvPr/>
        </p:nvSpPr>
        <p:spPr>
          <a:xfrm>
            <a:off x="7708523" y="4565702"/>
            <a:ext cx="4251386" cy="375355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th-TH"/>
            </a:defPPr>
            <a:lvl1pPr algn="ctr">
              <a:defRPr>
                <a:solidFill>
                  <a:schemeClr val="lt1"/>
                </a:solidFill>
              </a:defRPr>
            </a:lvl1pPr>
            <a:lvl2pPr>
              <a:defRPr>
                <a:solidFill>
                  <a:schemeClr val="lt1"/>
                </a:solidFill>
              </a:defRPr>
            </a:lvl2pPr>
            <a:lvl3pPr>
              <a:defRPr>
                <a:solidFill>
                  <a:schemeClr val="lt1"/>
                </a:solidFill>
              </a:defRPr>
            </a:lvl3pPr>
            <a:lvl4pPr>
              <a:defRPr>
                <a:solidFill>
                  <a:schemeClr val="lt1"/>
                </a:solidFill>
              </a:defRPr>
            </a:lvl4pPr>
            <a:lvl5pPr>
              <a:defRPr>
                <a:solidFill>
                  <a:schemeClr val="lt1"/>
                </a:solidFill>
              </a:defRPr>
            </a:lvl5pPr>
            <a:lvl6pPr>
              <a:defRPr>
                <a:solidFill>
                  <a:schemeClr val="lt1"/>
                </a:solidFill>
              </a:defRPr>
            </a:lvl6pPr>
            <a:lvl7pPr>
              <a:defRPr>
                <a:solidFill>
                  <a:schemeClr val="lt1"/>
                </a:solidFill>
              </a:defRPr>
            </a:lvl7pPr>
            <a:lvl8pPr>
              <a:defRPr>
                <a:solidFill>
                  <a:schemeClr val="lt1"/>
                </a:solidFill>
              </a:defRPr>
            </a:lvl8pPr>
            <a:lvl9pPr>
              <a:defRPr>
                <a:solidFill>
                  <a:schemeClr val="lt1"/>
                </a:solidFill>
              </a:defRPr>
            </a:lvl9pPr>
          </a:lstStyle>
          <a:p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ดำเนินการคัดเลือก</a:t>
            </a:r>
          </a:p>
        </p:txBody>
      </p:sp>
      <p:sp>
        <p:nvSpPr>
          <p:cNvPr id="85" name="TextBox 147"/>
          <p:cNvSpPr txBox="1"/>
          <p:nvPr/>
        </p:nvSpPr>
        <p:spPr>
          <a:xfrm>
            <a:off x="6209625" y="5115174"/>
            <a:ext cx="1463909" cy="1015663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จังหวัด/อำเภอ</a:t>
            </a:r>
          </a:p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ลงพื้นที่</a:t>
            </a:r>
          </a:p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anose="020B0500040200020003" pitchFamily="34" charset="-34"/>
                <a:cs typeface="TH SarabunPSK" panose="020B0500040200020003" pitchFamily="34" charset="-34"/>
              </a:rPr>
              <a:t>เยี่ยมครัวเรือน</a:t>
            </a:r>
          </a:p>
        </p:txBody>
      </p:sp>
      <p:sp>
        <p:nvSpPr>
          <p:cNvPr id="95" name="Rounded Rectangle 94"/>
          <p:cNvSpPr/>
          <p:nvPr/>
        </p:nvSpPr>
        <p:spPr>
          <a:xfrm>
            <a:off x="0" y="29563"/>
            <a:ext cx="11750722" cy="826553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6" name="TextBox 95"/>
          <p:cNvSpPr txBox="1"/>
          <p:nvPr/>
        </p:nvSpPr>
        <p:spPr>
          <a:xfrm>
            <a:off x="534714" y="50131"/>
            <a:ext cx="10849970" cy="83099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th-TH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PSK" pitchFamily="34" charset="-34"/>
                <a:cs typeface="TH SarabunPSK" pitchFamily="34" charset="-34"/>
              </a:rPr>
              <a:t>การคัดเลือกบุคคลต้นแบบและเชิดชูเกียรติ</a:t>
            </a:r>
          </a:p>
          <a:p>
            <a:pPr algn="ctr"/>
            <a:r>
              <a:rPr lang="th-TH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H SarabunIT๙" panose="020B0500040200020003" pitchFamily="34" charset="-34"/>
                <a:cs typeface="TH SarabunIT๙" panose="020B0500040200020003" pitchFamily="34" charset="-34"/>
              </a:rPr>
              <a:t>ตามแผนปฏิบัติการ 90 วัน ปลูกผักสวนครัว เพื่อสร้างความมั่นคงทางอาหาร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97" name="Rectangle 96"/>
          <p:cNvSpPr/>
          <p:nvPr/>
        </p:nvSpPr>
        <p:spPr>
          <a:xfrm>
            <a:off x="0" y="393837"/>
            <a:ext cx="2156346" cy="464487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8" name="Rounded Rectangle 97"/>
          <p:cNvSpPr/>
          <p:nvPr/>
        </p:nvSpPr>
        <p:spPr>
          <a:xfrm>
            <a:off x="11922449" y="56860"/>
            <a:ext cx="108119" cy="787816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00"/>
          </a:p>
        </p:txBody>
      </p:sp>
      <p:sp>
        <p:nvSpPr>
          <p:cNvPr id="99" name="Rectangle 98"/>
          <p:cNvSpPr/>
          <p:nvPr/>
        </p:nvSpPr>
        <p:spPr>
          <a:xfrm>
            <a:off x="8687932" y="1"/>
            <a:ext cx="3057098" cy="3965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Rounded Rectangle 105"/>
          <p:cNvSpPr/>
          <p:nvPr/>
        </p:nvSpPr>
        <p:spPr>
          <a:xfrm>
            <a:off x="189214" y="1110689"/>
            <a:ext cx="11733235" cy="952765"/>
          </a:xfrm>
          <a:prstGeom prst="roundRect">
            <a:avLst>
              <a:gd name="adj" fmla="val 20218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Pentagon 106"/>
          <p:cNvSpPr/>
          <p:nvPr/>
        </p:nvSpPr>
        <p:spPr>
          <a:xfrm>
            <a:off x="0" y="939394"/>
            <a:ext cx="4016896" cy="272204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Pentagon 107"/>
          <p:cNvSpPr/>
          <p:nvPr/>
        </p:nvSpPr>
        <p:spPr>
          <a:xfrm>
            <a:off x="-7530" y="939394"/>
            <a:ext cx="3664386" cy="272204"/>
          </a:xfrm>
          <a:prstGeom prst="homePlat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" name="TextBox 108"/>
          <p:cNvSpPr txBox="1"/>
          <p:nvPr/>
        </p:nvSpPr>
        <p:spPr>
          <a:xfrm>
            <a:off x="172163" y="923008"/>
            <a:ext cx="3179611" cy="420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วัตถุประสงค์</a:t>
            </a:r>
          </a:p>
        </p:txBody>
      </p:sp>
      <p:sp>
        <p:nvSpPr>
          <p:cNvPr id="110" name="TextBox 109"/>
          <p:cNvSpPr txBox="1"/>
          <p:nvPr/>
        </p:nvSpPr>
        <p:spPr>
          <a:xfrm>
            <a:off x="643270" y="1259753"/>
            <a:ext cx="11216485" cy="78931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thaiDist">
              <a:lnSpc>
                <a:spcPct val="80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th-TH" sz="20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1.  </a:t>
            </a:r>
            <a:r>
              <a:rPr lang="th-TH" sz="18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เพื่อสร้างขวัญและกำลังใจให้ผู้ปฏิบัติงานในการขับเคลื่อนแผนปฏิบัติการ 90 วัน “ปลูกผักสวนครัว เพื่อสร้างความมั่นคงทางอาหาร” ได้อย่างเป็นรูปธรรม</a:t>
            </a:r>
          </a:p>
          <a:p>
            <a:pPr lvl="0">
              <a:lnSpc>
                <a:spcPct val="80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th-TH" sz="18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2.  เพื่อสร้างต้นแบบในการขับเคลื่อนแผนปฏิบัติการ 90 วัน “ปลูกผักสวนครัว เพื่อสร้างความมั่นคงทางอาหาร” </a:t>
            </a:r>
            <a:br>
              <a:rPr lang="th-TH" sz="18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</a:br>
            <a:r>
              <a:rPr lang="th-TH" sz="18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     ที่มีผลงานดีเยี่ยมและเป็นที่ประจักษ์แก่สาธารณชน</a:t>
            </a:r>
          </a:p>
        </p:txBody>
      </p:sp>
      <p:sp>
        <p:nvSpPr>
          <p:cNvPr id="111" name="Rounded Rectangle 110"/>
          <p:cNvSpPr/>
          <p:nvPr/>
        </p:nvSpPr>
        <p:spPr>
          <a:xfrm>
            <a:off x="189214" y="2296976"/>
            <a:ext cx="11725133" cy="774675"/>
          </a:xfrm>
          <a:prstGeom prst="roundRect">
            <a:avLst>
              <a:gd name="adj" fmla="val 20218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Pentagon 111"/>
          <p:cNvSpPr/>
          <p:nvPr/>
        </p:nvSpPr>
        <p:spPr>
          <a:xfrm>
            <a:off x="0" y="2139328"/>
            <a:ext cx="3954202" cy="293193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Pentagon 112"/>
          <p:cNvSpPr/>
          <p:nvPr/>
        </p:nvSpPr>
        <p:spPr>
          <a:xfrm>
            <a:off x="0" y="2139328"/>
            <a:ext cx="3594162" cy="293193"/>
          </a:xfrm>
          <a:prstGeom prst="homePlate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5000"/>
              </a:lnSpc>
            </a:pPr>
            <a:endParaRPr lang="en-US" sz="1800"/>
          </a:p>
        </p:txBody>
      </p:sp>
      <p:sp>
        <p:nvSpPr>
          <p:cNvPr id="114" name="TextBox 113"/>
          <p:cNvSpPr txBox="1"/>
          <p:nvPr/>
        </p:nvSpPr>
        <p:spPr>
          <a:xfrm>
            <a:off x="103926" y="2135761"/>
            <a:ext cx="3179611" cy="420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ประเภทรางวัล</a:t>
            </a:r>
          </a:p>
        </p:txBody>
      </p:sp>
      <p:sp>
        <p:nvSpPr>
          <p:cNvPr id="115" name="TextBox 114"/>
          <p:cNvSpPr txBox="1"/>
          <p:nvPr/>
        </p:nvSpPr>
        <p:spPr>
          <a:xfrm>
            <a:off x="194227" y="2418283"/>
            <a:ext cx="5096838" cy="57631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thaiDist">
              <a:lnSpc>
                <a:spcPct val="8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th-TH" sz="2000" b="1" dirty="0">
                <a:solidFill>
                  <a:srgbClr val="0070C0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1. ระดับผู้บริหาร </a:t>
            </a:r>
          </a:p>
          <a:p>
            <a:pPr marL="180975" lvl="0">
              <a:lnSpc>
                <a:spcPct val="85000"/>
              </a:lnSpc>
              <a:spcAft>
                <a:spcPts val="0"/>
              </a:spcAft>
              <a:tabLst>
                <a:tab pos="106045" algn="l"/>
              </a:tabLst>
            </a:pPr>
            <a:r>
              <a:rPr lang="th-TH" sz="1700" b="1" spc="-130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ผู้ว่าราชการจังหวัด - นายอำเภอ - พัฒนาการจังหวัด - หน.กลุ่มงาน / หน.ฝ่าย</a:t>
            </a:r>
            <a:endParaRPr lang="en-US" sz="1700" b="1" spc="-13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4249567" y="2425478"/>
            <a:ext cx="3649985" cy="5893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thaiDist">
              <a:lnSpc>
                <a:spcPct val="8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th-TH" sz="2000" b="1" dirty="0">
                <a:solidFill>
                  <a:srgbClr val="0070C0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2.  ระดับผู้ปฏิบัติการ</a:t>
            </a:r>
          </a:p>
          <a:p>
            <a:pPr marL="180975" lvl="0">
              <a:lnSpc>
                <a:spcPct val="85000"/>
              </a:lnSpc>
              <a:tabLst>
                <a:tab pos="113030" algn="l"/>
              </a:tabLst>
            </a:pPr>
            <a:r>
              <a:rPr lang="th-TH" sz="17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พัฒนาการอำเภอ -นว.</a:t>
            </a:r>
            <a:r>
              <a:rPr lang="th-TH" sz="1700" b="1" dirty="0" err="1">
                <a:latin typeface="TH SarabunIT๙" panose="020B0500040200020003" pitchFamily="34" charset="-34"/>
                <a:cs typeface="TH SarabunIT๙" panose="020B0500040200020003" pitchFamily="34" charset="-34"/>
              </a:rPr>
              <a:t>พช</a:t>
            </a:r>
            <a:r>
              <a:rPr lang="th-TH" sz="17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.จังหวัด -พัฒนากร</a:t>
            </a:r>
            <a:endParaRPr lang="en-US" sz="17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7132668" y="2287850"/>
            <a:ext cx="3509340" cy="82484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thaiDist">
              <a:lnSpc>
                <a:spcPct val="8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th-TH" sz="2000" b="1" dirty="0">
                <a:solidFill>
                  <a:srgbClr val="0070C0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3. ระดับชุมชน</a:t>
            </a:r>
          </a:p>
          <a:p>
            <a:pPr marL="180975" lvl="0">
              <a:lnSpc>
                <a:spcPct val="85000"/>
              </a:lnSpc>
              <a:tabLst>
                <a:tab pos="201930" algn="l"/>
              </a:tabLst>
            </a:pPr>
            <a:r>
              <a:rPr lang="th-TH" sz="17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ตำบล (นายกเทศมนตรี/นายก อบต./กำนัน)</a:t>
            </a:r>
            <a:endParaRPr lang="en-US" sz="17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  <a:p>
            <a:pPr marL="180975" lvl="0">
              <a:lnSpc>
                <a:spcPct val="85000"/>
              </a:lnSpc>
              <a:tabLst>
                <a:tab pos="201930" algn="l"/>
              </a:tabLst>
            </a:pPr>
            <a:r>
              <a:rPr lang="th-TH" sz="17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หมู่บ้าน (ผู้ใหญ่บ้าน)</a:t>
            </a:r>
            <a:r>
              <a:rPr lang="th-TH" sz="1700" b="1" dirty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 - คุ้มบ้าน   - ครัวเรือน</a:t>
            </a:r>
            <a:endParaRPr lang="en-US" sz="1700" b="1" dirty="0">
              <a:latin typeface="TH SarabunIT๙" panose="020B0500040200020003" pitchFamily="34" charset="-34"/>
              <a:ea typeface="Calibri" panose="020F0502020204030204" pitchFamily="34" charset="0"/>
              <a:cs typeface="TH SarabunIT๙" panose="020B0500040200020003" pitchFamily="34" charset="-34"/>
            </a:endParaRPr>
          </a:p>
        </p:txBody>
      </p:sp>
      <p:sp>
        <p:nvSpPr>
          <p:cNvPr id="118" name="Rounded Rectangle 117"/>
          <p:cNvSpPr/>
          <p:nvPr/>
        </p:nvSpPr>
        <p:spPr>
          <a:xfrm>
            <a:off x="189214" y="3460617"/>
            <a:ext cx="11770693" cy="962380"/>
          </a:xfrm>
          <a:prstGeom prst="roundRect">
            <a:avLst>
              <a:gd name="adj" fmla="val 20218"/>
            </a:avLst>
          </a:prstGeom>
          <a:solidFill>
            <a:schemeClr val="bg1">
              <a:lumMod val="95000"/>
            </a:schemeClr>
          </a:solidFill>
          <a:ln w="19050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9" name="Pentagon 118"/>
          <p:cNvSpPr/>
          <p:nvPr/>
        </p:nvSpPr>
        <p:spPr>
          <a:xfrm>
            <a:off x="-62694" y="3170145"/>
            <a:ext cx="4016896" cy="395500"/>
          </a:xfrm>
          <a:prstGeom prst="homePlate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0" name="Pentagon 119"/>
          <p:cNvSpPr/>
          <p:nvPr/>
        </p:nvSpPr>
        <p:spPr>
          <a:xfrm>
            <a:off x="-70224" y="3170144"/>
            <a:ext cx="3664386" cy="395501"/>
          </a:xfrm>
          <a:prstGeom prst="homePlat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effectLst>
            <a:outerShdw blurRad="50800" dist="38100" algn="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121" name="TextBox 120"/>
          <p:cNvSpPr txBox="1"/>
          <p:nvPr/>
        </p:nvSpPr>
        <p:spPr>
          <a:xfrm>
            <a:off x="103926" y="3217514"/>
            <a:ext cx="3179611" cy="4201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85000"/>
              </a:lnSpc>
            </a:pPr>
            <a:r>
              <a:rPr lang="th-TH" sz="2400" b="1" dirty="0">
                <a:latin typeface="TH SarabunPSK" pitchFamily="34" charset="-34"/>
                <a:cs typeface="TH SarabunPSK" pitchFamily="34" charset="-34"/>
              </a:rPr>
              <a:t>เกณฑ์ตัวชี้วัด</a:t>
            </a:r>
          </a:p>
        </p:txBody>
      </p:sp>
      <p:sp>
        <p:nvSpPr>
          <p:cNvPr id="2" name="Rectangle 1"/>
          <p:cNvSpPr/>
          <p:nvPr/>
        </p:nvSpPr>
        <p:spPr>
          <a:xfrm>
            <a:off x="127563" y="3577636"/>
            <a:ext cx="4892117" cy="8663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thaiDist">
              <a:lnSpc>
                <a:spcPct val="8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th-TH" sz="2000" b="1" dirty="0">
                <a:solidFill>
                  <a:srgbClr val="0070C0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1. ระดับผู้บริหาร</a:t>
            </a:r>
          </a:p>
          <a:p>
            <a:pPr lvl="0">
              <a:lnSpc>
                <a:spcPct val="8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th-TH" sz="1800" b="1" spc="-70" dirty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    - กำหนดนโยบายและผลักดันกิจกรรมให้เกิดผลอย่างเป็นรูปธรรม</a:t>
            </a:r>
          </a:p>
          <a:p>
            <a:r>
              <a:rPr lang="th-TH" sz="1800" b="1" spc="-70" dirty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    และ</a:t>
            </a:r>
            <a:r>
              <a:rPr lang="th-TH" sz="18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มีครัวเรือนในพื้นที่รับผิดชอบปลูกผักสวนครัว เกินร้อยละ 90</a:t>
            </a:r>
            <a:endParaRPr lang="en-US" sz="18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839109" y="3572419"/>
            <a:ext cx="4106414" cy="599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thaiDist">
              <a:lnSpc>
                <a:spcPct val="8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th-TH" sz="2000" b="1" dirty="0">
                <a:solidFill>
                  <a:srgbClr val="0070C0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2. ระดับผู้ปฏิบัติการ</a:t>
            </a:r>
          </a:p>
          <a:p>
            <a:pPr lvl="0" algn="thaiDist">
              <a:lnSpc>
                <a:spcPct val="8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th-TH" sz="1800" b="1" dirty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    - </a:t>
            </a:r>
            <a:r>
              <a:rPr lang="th-TH" sz="1800" b="1" spc="-110" dirty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มีครัวเรือนในพื้นที่รับผิดชอบปลูกผักสวนครัว เกินร้อยละ 90</a:t>
            </a:r>
            <a:endParaRPr lang="en-US" sz="1800" b="1" spc="-110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7282940" y="3589573"/>
            <a:ext cx="3286885" cy="5893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thaiDist">
              <a:lnSpc>
                <a:spcPct val="8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th-TH" sz="2000" b="1" dirty="0">
                <a:solidFill>
                  <a:srgbClr val="0070C0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3. ระดับชุมชน</a:t>
            </a:r>
          </a:p>
          <a:p>
            <a:pPr marL="180975">
              <a:lnSpc>
                <a:spcPct val="85000"/>
              </a:lnSpc>
              <a:tabLst>
                <a:tab pos="201930" algn="l"/>
              </a:tabLst>
            </a:pPr>
            <a:r>
              <a:rPr lang="th-TH" sz="1800" b="1" dirty="0"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 - มีครัวเรือนปลูกผักสวนครัว เกินร้อยละ 90</a:t>
            </a:r>
            <a:endParaRPr lang="en-US" sz="1600" b="1" dirty="0"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pic>
        <p:nvPicPr>
          <p:cNvPr id="128" name="Picture 127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6F6F6"/>
              </a:clrFrom>
              <a:clrTo>
                <a:srgbClr val="F6F6F6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3059" y="1074555"/>
            <a:ext cx="868623" cy="957920"/>
          </a:xfrm>
          <a:prstGeom prst="rect">
            <a:avLst/>
          </a:prstGeom>
        </p:spPr>
      </p:pic>
      <p:sp>
        <p:nvSpPr>
          <p:cNvPr id="5" name="กล่องข้อความ 4"/>
          <p:cNvSpPr txBox="1"/>
          <p:nvPr/>
        </p:nvSpPr>
        <p:spPr>
          <a:xfrm>
            <a:off x="129383" y="4544740"/>
            <a:ext cx="15343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Road Map</a:t>
            </a:r>
          </a:p>
        </p:txBody>
      </p:sp>
      <p:sp>
        <p:nvSpPr>
          <p:cNvPr id="6" name="กล่องข้อความ 5"/>
          <p:cNvSpPr txBox="1"/>
          <p:nvPr/>
        </p:nvSpPr>
        <p:spPr>
          <a:xfrm>
            <a:off x="4897513" y="4104832"/>
            <a:ext cx="70789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800" b="1" dirty="0">
                <a:solidFill>
                  <a:srgbClr val="FF0000"/>
                </a:solidFill>
                <a:latin typeface="TH SarabunIT๙" panose="020B0500040200020003" pitchFamily="34" charset="-34"/>
                <a:cs typeface="TH SarabunIT๙" panose="020B0500040200020003" pitchFamily="34" charset="-34"/>
              </a:rPr>
              <a:t>ทุกระดับ ต้องมีการปลูกผักสวนครัวบริเวณบ้านพักอย่างน้อย 5 ชนิด และเป็นแบบอย่างได้</a:t>
            </a:r>
            <a:endParaRPr lang="en-US" sz="1800" b="1" dirty="0">
              <a:solidFill>
                <a:srgbClr val="FF0000"/>
              </a:solidFill>
              <a:latin typeface="TH SarabunIT๙" panose="020B0500040200020003" pitchFamily="34" charset="-34"/>
              <a:cs typeface="TH SarabunIT๙" panose="020B0500040200020003" pitchFamily="34" charset="-34"/>
            </a:endParaRPr>
          </a:p>
        </p:txBody>
      </p:sp>
      <p:sp>
        <p:nvSpPr>
          <p:cNvPr id="68" name="TextBox 116"/>
          <p:cNvSpPr txBox="1"/>
          <p:nvPr/>
        </p:nvSpPr>
        <p:spPr>
          <a:xfrm>
            <a:off x="9990162" y="2418884"/>
            <a:ext cx="2014836" cy="53707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lvl="0" algn="thaiDist">
              <a:lnSpc>
                <a:spcPct val="85000"/>
              </a:lnSpc>
              <a:spcAft>
                <a:spcPts val="0"/>
              </a:spcAft>
              <a:tabLst>
                <a:tab pos="630555" algn="l"/>
              </a:tabLst>
            </a:pPr>
            <a:r>
              <a:rPr lang="th-TH" sz="2000" b="1" dirty="0">
                <a:solidFill>
                  <a:srgbClr val="0070C0"/>
                </a:solidFill>
                <a:latin typeface="TH SarabunIT๙" panose="020B0500040200020003" pitchFamily="34" charset="-34"/>
                <a:ea typeface="Calibri" panose="020F0502020204030204" pitchFamily="34" charset="0"/>
                <a:cs typeface="TH SarabunIT๙" panose="020B0500040200020003" pitchFamily="34" charset="-34"/>
              </a:rPr>
              <a:t>   ภาคีเครือข่าย (พิเศษ)</a:t>
            </a:r>
          </a:p>
          <a:p>
            <a:pPr marL="180975" lvl="0">
              <a:lnSpc>
                <a:spcPct val="85000"/>
              </a:lnSpc>
              <a:tabLst>
                <a:tab pos="201930" algn="l"/>
              </a:tabLst>
            </a:pPr>
            <a:r>
              <a:rPr lang="th-TH" sz="1400" b="1" dirty="0">
                <a:latin typeface="TH SarabunIT๙" panose="020B0500040200020003" pitchFamily="34" charset="-34"/>
                <a:cs typeface="TH SarabunIT๙" panose="020B0500040200020003" pitchFamily="34" charset="-34"/>
              </a:rPr>
              <a:t>- ส่วนกลาง/ระดับจังหวัด/อำเภอ</a:t>
            </a:r>
            <a:endParaRPr lang="en-US" sz="1400" b="1" dirty="0">
              <a:latin typeface="TH SarabunIT๙" panose="020B0500040200020003" pitchFamily="34" charset="-34"/>
              <a:ea typeface="Calibri" panose="020F0502020204030204" pitchFamily="34" charset="0"/>
              <a:cs typeface="TH SarabunIT๙" panose="020B0500040200020003" pitchFamily="34" charset="-34"/>
            </a:endParaRPr>
          </a:p>
        </p:txBody>
      </p:sp>
      <p:pic>
        <p:nvPicPr>
          <p:cNvPr id="8" name="รูปภาพ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30907" y="3478006"/>
            <a:ext cx="1999661" cy="76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94429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487</TotalTime>
  <Words>887</Words>
  <Application>Microsoft Office PowerPoint</Application>
  <PresentationFormat>แบบจอกว้าง</PresentationFormat>
  <Paragraphs>139</Paragraphs>
  <Slides>6</Slides>
  <Notes>2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8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6</vt:i4>
      </vt:variant>
    </vt:vector>
  </HeadingPairs>
  <TitlesOfParts>
    <vt:vector size="15" baseType="lpstr">
      <vt:lpstr>Arial</vt:lpstr>
      <vt:lpstr>Calibri</vt:lpstr>
      <vt:lpstr>Calibri Light</vt:lpstr>
      <vt:lpstr>Cordia New</vt:lpstr>
      <vt:lpstr>Courier New</vt:lpstr>
      <vt:lpstr>TH SarabunIT๙</vt:lpstr>
      <vt:lpstr>TH SarabunPSK</vt:lpstr>
      <vt:lpstr>Wingdings</vt:lpstr>
      <vt:lpstr>Office Theme</vt:lpstr>
      <vt:lpstr>งานนำเสนอ PowerPoint</vt:lpstr>
      <vt:lpstr>งานนำเสนอ PowerPoint</vt:lpstr>
      <vt:lpstr>Kick off ระดับจังหวัด 1 – 23 เมษายน 2563</vt:lpstr>
      <vt:lpstr>Kick off ระดับอำเภอ 1 – 23 เมษายน 2563</vt:lpstr>
      <vt:lpstr> กลไกการขับเคลื่อนแผนปฏิบัติการ 90 วัน  “ปลูกผักสวนครัวเพื่อสร้างความมั่นคงทางอาหาร”</vt:lpstr>
      <vt:lpstr>งานนำเสนอ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ข้อสั่งการของอธิบดีกรมการพัฒนาชุมชน ในการประชุมขับเคลื่อนแผนปฏิบัติการ 90 วัน  “ปลูกผักสวนครัว เพื่อสร้างความมั่นคงทางอาหาร”</dc:title>
  <dc:creator>HP</dc:creator>
  <cp:lastModifiedBy>cdd</cp:lastModifiedBy>
  <cp:revision>73</cp:revision>
  <cp:lastPrinted>2020-04-27T05:48:22Z</cp:lastPrinted>
  <dcterms:created xsi:type="dcterms:W3CDTF">2020-04-08T07:32:32Z</dcterms:created>
  <dcterms:modified xsi:type="dcterms:W3CDTF">2020-04-27T07:46:16Z</dcterms:modified>
</cp:coreProperties>
</file>